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58" r:id="rId3"/>
    <p:sldId id="276" r:id="rId4"/>
    <p:sldId id="277" r:id="rId5"/>
    <p:sldId id="278" r:id="rId6"/>
    <p:sldId id="27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662" autoAdjust="0"/>
    <p:restoredTop sz="94660"/>
  </p:normalViewPr>
  <p:slideViewPr>
    <p:cSldViewPr snapToGrid="0">
      <p:cViewPr varScale="1">
        <p:scale>
          <a:sx n="81" d="100"/>
          <a:sy n="81" d="100"/>
        </p:scale>
        <p:origin x="6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67161-2BA3-4DF5-9F39-B54B74B2F7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3AD00A-0D67-4E23-9F2A-722F624F51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D590BB-F882-4634-9B47-B59B9D459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8123C-585F-4010-ABA9-51C4981D026B}" type="datetimeFigureOut">
              <a:rPr lang="en-GB" smtClean="0"/>
              <a:t>13/07/2021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8A2981-14BE-44A3-A0A1-7F1057C7D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A4B364-9BC3-4C6E-AF95-152AEA120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0BA9C-ABFA-48E3-8FB3-6F430A66C5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544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E8552-95C7-4CC5-BDCF-E9936D523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3AE824-35A9-4D24-B8AB-3816F83F6D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A1E79A-B25E-4109-B845-7C1D68E85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8123C-585F-4010-ABA9-51C4981D026B}" type="datetimeFigureOut">
              <a:rPr lang="en-GB" smtClean="0"/>
              <a:t>13/07/2021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278210-657A-499D-8307-5CE8DC894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445821-6BFC-4772-B028-97158DE96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0BA9C-ABFA-48E3-8FB3-6F430A66C5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6714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E54BEB-09B7-42CC-8010-48619608E2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08D655-5B49-4BB0-B5A4-96AF53EBEB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625D29-1402-423E-99CE-B7D366BE8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8123C-585F-4010-ABA9-51C4981D026B}" type="datetimeFigureOut">
              <a:rPr lang="en-GB" smtClean="0"/>
              <a:t>13/07/2021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E83EA8-C77F-4B2F-92A2-3A9766233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B3E06C-9A91-48CC-A098-DC4136899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0BA9C-ABFA-48E3-8FB3-6F430A66C5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3810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6ADB4-7288-48E3-BD2D-086E117A7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305158-C11A-47C3-B07C-63E066BD4B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A2EDFF-0F84-43E1-8324-155ADE6AA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8123C-585F-4010-ABA9-51C4981D026B}" type="datetimeFigureOut">
              <a:rPr lang="en-GB" smtClean="0"/>
              <a:t>13/07/2021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62CB6E-26C0-4F32-A9D2-33A690D0A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03AEE1-A5DB-4859-91AD-4E10980CF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0BA9C-ABFA-48E3-8FB3-6F430A66C5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7449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E2FC0-C16F-4A5C-9964-52B5D46C9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26234D-3FEF-4292-8E2D-5B0033DE8B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D833F7-D085-4B04-9E1F-A46073E83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8123C-585F-4010-ABA9-51C4981D026B}" type="datetimeFigureOut">
              <a:rPr lang="en-GB" smtClean="0"/>
              <a:t>13/07/2021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7BCF58-7DFA-41B8-9736-0EE34C599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18714A-52C5-4E2D-9CC7-25171355A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0BA9C-ABFA-48E3-8FB3-6F430A66C5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5301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BFCC3-8095-46EB-8C90-624DE4C9F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EAD0C1-C44E-4297-AD85-E38B3E6C99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412540-7043-4F41-ADD0-763FFF5F67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751C28-B895-4577-8380-C7A0C96DC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8123C-585F-4010-ABA9-51C4981D026B}" type="datetimeFigureOut">
              <a:rPr lang="en-GB" smtClean="0"/>
              <a:t>13/07/2021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2A7585-96E4-45D9-A6FD-D16CDF43B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553B18-3B8B-43AD-BC06-4CCD61163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0BA9C-ABFA-48E3-8FB3-6F430A66C5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7997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88689-6DE6-4BFB-BC18-82C0EA130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89DB12-2597-489D-936F-F9288EE4F1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85C699-F6E5-4403-9EAA-1A9C828035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B16CDC-7B29-477D-993C-8EA191A271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89034B-D19A-4D1E-A3B2-A22A44528A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5E6C3F-638F-4B82-A201-AAE642EE2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8123C-585F-4010-ABA9-51C4981D026B}" type="datetimeFigureOut">
              <a:rPr lang="en-GB" smtClean="0"/>
              <a:t>13/07/2021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7685796-A3C1-495D-B8D4-4AB58BA85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7C1F53-4429-4350-9BF0-179D30A54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0BA9C-ABFA-48E3-8FB3-6F430A66C5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1667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FC20A-4C88-44D0-B6B8-782A43560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419188-7A85-460A-A4DD-C6122B378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8123C-585F-4010-ABA9-51C4981D026B}" type="datetimeFigureOut">
              <a:rPr lang="en-GB" smtClean="0"/>
              <a:t>13/07/2021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E904EC-F1B8-45BC-8659-D423FB12E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25A7E4-45F7-4C29-801B-BDA0EA50B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0BA9C-ABFA-48E3-8FB3-6F430A66C5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9009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FA3144-45F7-492F-929A-A0658B144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8123C-585F-4010-ABA9-51C4981D026B}" type="datetimeFigureOut">
              <a:rPr lang="en-GB" smtClean="0"/>
              <a:t>13/07/2021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E33571-1B30-4411-A322-2972C5D69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31741D-65EA-4D82-84E6-8317AB3D7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0BA9C-ABFA-48E3-8FB3-6F430A66C5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7878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48191-0CF5-47D8-B18F-D5AAEE072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50C1A4-9CFB-42CC-A46D-25564BD387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1A07AC-727D-4256-86B5-B7DA3E6347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DCCB11-5960-41F4-B6C5-54766118D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8123C-585F-4010-ABA9-51C4981D026B}" type="datetimeFigureOut">
              <a:rPr lang="en-GB" smtClean="0"/>
              <a:t>13/07/2021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351EF0-9DE9-4719-B55C-0B240CA0C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A548DD-F36C-4A1C-BB9C-9A23F5745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0BA9C-ABFA-48E3-8FB3-6F430A66C5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3622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C94FD-7976-4965-811C-4E673A575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774C83-FBE5-48D7-AAD2-9B9D5DA3CF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6D33EA-22BB-4A5E-8293-3ACEE2F041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9BDB76-81E1-4A08-9A26-442542637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8123C-585F-4010-ABA9-51C4981D026B}" type="datetimeFigureOut">
              <a:rPr lang="en-GB" smtClean="0"/>
              <a:t>13/07/2021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D6BAEC-5D35-4B6C-B348-E05DA2662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855629-4418-4705-A48C-E4E8F73E9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0BA9C-ABFA-48E3-8FB3-6F430A66C5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083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09C4086-6DDA-40D0-B93C-CDA77ED02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F38FC0-F7DD-4C9E-B241-34CD1C58D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263822-DD48-4489-83D0-A117458A5A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8123C-585F-4010-ABA9-51C4981D026B}" type="datetimeFigureOut">
              <a:rPr lang="en-GB" smtClean="0"/>
              <a:t>13/07/2021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44F77F-61FE-43A6-9DCE-1D036B5C6E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049BE3-24F9-4ED8-B4B5-4D120F9661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0BA9C-ABFA-48E3-8FB3-6F430A66C5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332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hyperlink" Target="https://www.youtube.com/channel/UCOlOsbgV0jBlrUlWs2cgtYw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facebook.com/HighTideFoundation" TargetMode="External"/><Relationship Id="rId5" Type="http://schemas.openxmlformats.org/officeDocument/2006/relationships/hyperlink" Target="https://twitter.com/hightidetees" TargetMode="External"/><Relationship Id="rId4" Type="http://schemas.openxmlformats.org/officeDocument/2006/relationships/hyperlink" Target="mailto:info@hightidefoundation.co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88F5A07-8769-2144-8870-677DFD33FD60}"/>
              </a:ext>
            </a:extLst>
          </p:cNvPr>
          <p:cNvSpPr/>
          <p:nvPr/>
        </p:nvSpPr>
        <p:spPr>
          <a:xfrm>
            <a:off x="-53599" y="1"/>
            <a:ext cx="12299198" cy="3866420"/>
          </a:xfrm>
          <a:prstGeom prst="rect">
            <a:avLst/>
          </a:prstGeom>
          <a:solidFill>
            <a:srgbClr val="FFF0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844420-4746-6148-AC45-043CCBD5D1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58520"/>
            <a:ext cx="9144000" cy="1098396"/>
          </a:xfrm>
        </p:spPr>
        <p:txBody>
          <a:bodyPr>
            <a:normAutofit/>
          </a:bodyPr>
          <a:lstStyle/>
          <a:p>
            <a:r>
              <a:rPr lang="en-US" b="1" dirty="0">
                <a:latin typeface="Helvetica" pitchFamily="2" charset="0"/>
              </a:rPr>
              <a:t>High Tide Foundation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3D9D2B-E331-A846-81D6-20D637E916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956515"/>
            <a:ext cx="9144000" cy="472484"/>
          </a:xfrm>
        </p:spPr>
        <p:txBody>
          <a:bodyPr>
            <a:normAutofit/>
          </a:bodyPr>
          <a:lstStyle/>
          <a:p>
            <a:r>
              <a:rPr lang="en-US" dirty="0">
                <a:latin typeface="Helvetica" pitchFamily="2" charset="0"/>
              </a:rPr>
              <a:t>Together we can inspire the future of Teesside</a:t>
            </a:r>
          </a:p>
        </p:txBody>
      </p:sp>
      <p:pic>
        <p:nvPicPr>
          <p:cNvPr id="10" name="Content Placeholder 4">
            <a:extLst>
              <a:ext uri="{FF2B5EF4-FFF2-40B4-BE49-F238E27FC236}">
                <a16:creationId xmlns:a16="http://schemas.microsoft.com/office/drawing/2014/main" id="{0EFDEF80-A973-3A4C-AC1A-37371D492B17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 flipH="1">
            <a:off x="-53599" y="3800475"/>
            <a:ext cx="12299198" cy="3057524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911CF7F7-9F33-BA4C-9473-D475A9BBEF91}"/>
              </a:ext>
            </a:extLst>
          </p:cNvPr>
          <p:cNvSpPr txBox="1">
            <a:spLocks/>
          </p:cNvSpPr>
          <p:nvPr/>
        </p:nvSpPr>
        <p:spPr>
          <a:xfrm>
            <a:off x="10807700" y="0"/>
            <a:ext cx="1270000" cy="81453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200" b="1" dirty="0">
                <a:latin typeface="Helvetica" pitchFamily="2" charset="0"/>
              </a:rPr>
              <a:t>INSPIRING </a:t>
            </a:r>
            <a:br>
              <a:rPr lang="en-US" sz="1200" b="1" dirty="0">
                <a:latin typeface="Helvetica" pitchFamily="2" charset="0"/>
              </a:rPr>
            </a:br>
            <a:r>
              <a:rPr lang="en-US" sz="1200" b="1" dirty="0">
                <a:latin typeface="Helvetica" pitchFamily="2" charset="0"/>
              </a:rPr>
              <a:t>FUTURES </a:t>
            </a:r>
            <a:br>
              <a:rPr lang="en-US" sz="1200" b="1" dirty="0">
                <a:latin typeface="Helvetica" pitchFamily="2" charset="0"/>
              </a:rPr>
            </a:br>
            <a:r>
              <a:rPr lang="en-US" sz="1200" b="1" dirty="0">
                <a:latin typeface="Helvetica" pitchFamily="2" charset="0"/>
              </a:rPr>
              <a:t>ON TEESSIDE.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464FF16-429F-3F4C-8118-4CBC3E1F5C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153" y="155820"/>
            <a:ext cx="1768466" cy="592768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EEA5BA15-321E-2B4E-A7A6-42C0AB069D7E}"/>
              </a:ext>
            </a:extLst>
          </p:cNvPr>
          <p:cNvSpPr/>
          <p:nvPr/>
        </p:nvSpPr>
        <p:spPr>
          <a:xfrm>
            <a:off x="3039036" y="3392548"/>
            <a:ext cx="1788268" cy="845350"/>
          </a:xfrm>
          <a:prstGeom prst="rect">
            <a:avLst/>
          </a:prstGeom>
          <a:solidFill>
            <a:srgbClr val="FFF0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A007E80-F083-B94C-8601-5558B2CEBAB2}"/>
              </a:ext>
            </a:extLst>
          </p:cNvPr>
          <p:cNvSpPr/>
          <p:nvPr/>
        </p:nvSpPr>
        <p:spPr>
          <a:xfrm>
            <a:off x="-53599" y="3392548"/>
            <a:ext cx="1788268" cy="845350"/>
          </a:xfrm>
          <a:prstGeom prst="rect">
            <a:avLst/>
          </a:prstGeom>
          <a:solidFill>
            <a:srgbClr val="FFF0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949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DCCEB5E-4485-46D0-8584-26D9B5712168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32" t="59597" r="23870" b="16192"/>
          <a:stretch/>
        </p:blipFill>
        <p:spPr bwMode="auto">
          <a:xfrm>
            <a:off x="0" y="3962400"/>
            <a:ext cx="12192000" cy="288867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07849DB-FD21-43EB-9ABC-0EE254816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74420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rgbClr val="3B3B3B"/>
                </a:solidFill>
                <a:latin typeface="+mn-lt"/>
              </a:rPr>
              <a:t>High Tide Services</a:t>
            </a:r>
            <a:endParaRPr lang="en-GB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01DE77-8171-4C0C-9F4E-1569ACC6D0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954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b="1" i="0" dirty="0">
                <a:solidFill>
                  <a:schemeClr val="bg2">
                    <a:lumMod val="25000"/>
                  </a:schemeClr>
                </a:solidFill>
                <a:effectLst/>
              </a:rPr>
              <a:t>Physical Programmes</a:t>
            </a:r>
          </a:p>
          <a:p>
            <a:pPr marL="0" indent="0">
              <a:buNone/>
            </a:pPr>
            <a:r>
              <a:rPr lang="en-GB" sz="1800" dirty="0">
                <a:solidFill>
                  <a:schemeClr val="bg2">
                    <a:lumMod val="25000"/>
                  </a:schemeClr>
                </a:solidFill>
              </a:rPr>
              <a:t>High Tide has provided physical work experiences since 2012 however the pandemic has resulted in these opportunities being put on hold. We hope to resume these programmes in 2022.</a:t>
            </a:r>
            <a:endParaRPr lang="en-GB" sz="1800" b="0" i="0" dirty="0">
              <a:solidFill>
                <a:schemeClr val="bg2">
                  <a:lumMod val="25000"/>
                </a:schemeClr>
              </a:solidFill>
              <a:effectLst/>
            </a:endParaRPr>
          </a:p>
          <a:p>
            <a:pPr marL="0" indent="0">
              <a:buNone/>
            </a:pPr>
            <a:r>
              <a:rPr lang="en-GB" sz="1800" b="1" dirty="0">
                <a:solidFill>
                  <a:schemeClr val="bg2">
                    <a:lumMod val="25000"/>
                  </a:schemeClr>
                </a:solidFill>
              </a:rPr>
              <a:t>Learning Hub</a:t>
            </a:r>
            <a:endParaRPr lang="en-GB" sz="1800" b="1" i="0" dirty="0">
              <a:solidFill>
                <a:schemeClr val="bg2">
                  <a:lumMod val="25000"/>
                </a:schemeClr>
              </a:solidFill>
              <a:effectLst/>
            </a:endParaRPr>
          </a:p>
          <a:p>
            <a:pPr marL="0" indent="0">
              <a:buNone/>
            </a:pPr>
            <a:r>
              <a:rPr lang="en-GB" sz="1800" b="0" i="0" dirty="0">
                <a:solidFill>
                  <a:schemeClr val="bg2">
                    <a:lumMod val="25000"/>
                  </a:schemeClr>
                </a:solidFill>
                <a:effectLst/>
              </a:rPr>
              <a:t>The learning hub was created in response of the pandemic in order to provide young people with a hub in which they could continue to access career education resources. The learning hub is a page found on our website and includes business interviews, sector factsheets, blog posts and </a:t>
            </a:r>
            <a:r>
              <a:rPr lang="en-GB" sz="1800" dirty="0">
                <a:solidFill>
                  <a:schemeClr val="bg2">
                    <a:lumMod val="25000"/>
                  </a:schemeClr>
                </a:solidFill>
              </a:rPr>
              <a:t>business career information.</a:t>
            </a:r>
            <a:endParaRPr lang="en-GB" sz="1800" b="0" i="0" dirty="0">
              <a:solidFill>
                <a:schemeClr val="bg2">
                  <a:lumMod val="25000"/>
                </a:schemeClr>
              </a:solidFill>
              <a:effectLst/>
            </a:endParaRPr>
          </a:p>
          <a:p>
            <a:pPr marL="0" indent="0">
              <a:buNone/>
            </a:pPr>
            <a:r>
              <a:rPr lang="en-GB" sz="1800" b="1" dirty="0">
                <a:solidFill>
                  <a:schemeClr val="bg2">
                    <a:lumMod val="25000"/>
                  </a:schemeClr>
                </a:solidFill>
              </a:rPr>
              <a:t>Virtual Experiences</a:t>
            </a:r>
            <a:endParaRPr lang="en-GB" sz="1800" b="1" i="0" dirty="0">
              <a:solidFill>
                <a:schemeClr val="bg2">
                  <a:lumMod val="25000"/>
                </a:schemeClr>
              </a:solidFill>
              <a:effectLst/>
            </a:endParaRPr>
          </a:p>
          <a:p>
            <a:pPr marL="0" indent="0">
              <a:buNone/>
            </a:pPr>
            <a:r>
              <a:rPr lang="en-GB" sz="1800" b="0" i="0" dirty="0">
                <a:solidFill>
                  <a:schemeClr val="bg2">
                    <a:lumMod val="25000"/>
                  </a:schemeClr>
                </a:solidFill>
                <a:effectLst/>
              </a:rPr>
              <a:t>As a result of the demand for virtual career resources we used the models from our physical programmes to develop virtual experiences. </a:t>
            </a:r>
            <a:r>
              <a:rPr lang="en-GB" sz="1800" dirty="0">
                <a:solidFill>
                  <a:schemeClr val="bg2">
                    <a:lumMod val="25000"/>
                  </a:schemeClr>
                </a:solidFill>
              </a:rPr>
              <a:t>These opportunities are provided in live time via google classrooms and range from a 1-day to 5-day programme. To provide these experiences at a high quality level we have partnered with national career charity, Speakers for Schools.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E25BD8-2364-4388-B3B8-5DD83ACC5D5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2455" y="0"/>
            <a:ext cx="1439545" cy="14395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27278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AE25BD8-2364-4388-B3B8-5DD83ACC5D5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2455" y="0"/>
            <a:ext cx="1439545" cy="143954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DCCEB5E-4485-46D0-8584-26D9B5712168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32" t="59597" r="23870" b="16192"/>
          <a:stretch/>
        </p:blipFill>
        <p:spPr bwMode="auto">
          <a:xfrm>
            <a:off x="0" y="3962400"/>
            <a:ext cx="12192000" cy="288867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07849DB-FD21-43EB-9ABC-0EE254816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74420"/>
          </a:xfrm>
        </p:spPr>
        <p:txBody>
          <a:bodyPr>
            <a:normAutofit/>
          </a:bodyPr>
          <a:lstStyle/>
          <a:p>
            <a:pPr algn="l"/>
            <a:r>
              <a:rPr lang="en-GB" sz="3600" b="1" i="0" dirty="0">
                <a:solidFill>
                  <a:srgbClr val="3B3B3B"/>
                </a:solidFill>
                <a:effectLst/>
                <a:latin typeface="+mn-lt"/>
              </a:rPr>
              <a:t>Impact on funding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01DE77-8171-4C0C-9F4E-1569ACC6D0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rmAutofit/>
          </a:bodyPr>
          <a:lstStyle/>
          <a:p>
            <a:r>
              <a:rPr lang="en-GB" sz="1800" dirty="0">
                <a:solidFill>
                  <a:schemeClr val="bg2">
                    <a:lumMod val="25000"/>
                  </a:schemeClr>
                </a:solidFill>
              </a:rPr>
              <a:t>The restrictions in place since March 2020 have had a significant impact on the funding and fundraising High Tide was able to secure during this period. </a:t>
            </a:r>
          </a:p>
          <a:p>
            <a:pPr algn="l"/>
            <a:r>
              <a:rPr lang="en-GB" sz="1800" b="0" i="0" dirty="0">
                <a:solidFill>
                  <a:schemeClr val="bg2">
                    <a:lumMod val="25000"/>
                  </a:schemeClr>
                </a:solidFill>
                <a:effectLst/>
              </a:rPr>
              <a:t>The foundation will host three corporate f</a:t>
            </a:r>
            <a:r>
              <a:rPr lang="en-GB" sz="1800" dirty="0">
                <a:solidFill>
                  <a:schemeClr val="bg2">
                    <a:lumMod val="25000"/>
                  </a:schemeClr>
                </a:solidFill>
              </a:rPr>
              <a:t>undraising events over a 12 month period which are afternoon tea, golf day and the winter ball. </a:t>
            </a:r>
          </a:p>
          <a:p>
            <a:pPr algn="l"/>
            <a:r>
              <a:rPr lang="en-GB" sz="1800" b="0" i="0" dirty="0">
                <a:solidFill>
                  <a:schemeClr val="bg2">
                    <a:lumMod val="25000"/>
                  </a:schemeClr>
                </a:solidFill>
                <a:effectLst/>
              </a:rPr>
              <a:t>Since March 2020</a:t>
            </a:r>
            <a:r>
              <a:rPr lang="en-GB" sz="1800" dirty="0">
                <a:solidFill>
                  <a:schemeClr val="bg2">
                    <a:lumMod val="25000"/>
                  </a:schemeClr>
                </a:solidFill>
              </a:rPr>
              <a:t>, High Tide has had to cancel five fundraising events in total. </a:t>
            </a:r>
          </a:p>
          <a:p>
            <a:pPr algn="l"/>
            <a:r>
              <a:rPr lang="en-GB" sz="1800" b="0" i="0" dirty="0">
                <a:solidFill>
                  <a:schemeClr val="bg2">
                    <a:lumMod val="25000"/>
                  </a:schemeClr>
                </a:solidFill>
                <a:effectLst/>
              </a:rPr>
              <a:t>The Great North Run is also a good fundraising opportunity for the foundation and will usually raise between £6,000 to £10,000. Unfortunately in 2020 this event was unable to take place. </a:t>
            </a:r>
          </a:p>
          <a:p>
            <a:pPr algn="l"/>
            <a:r>
              <a:rPr lang="en-GB" sz="1800" dirty="0">
                <a:solidFill>
                  <a:schemeClr val="bg2">
                    <a:lumMod val="25000"/>
                  </a:schemeClr>
                </a:solidFill>
              </a:rPr>
              <a:t>Due to the difficulties many business members have faced this has reduced the support they could provide to charitable organisations.</a:t>
            </a:r>
          </a:p>
          <a:p>
            <a:pPr algn="l"/>
            <a:r>
              <a:rPr lang="en-GB" sz="1800" b="0" i="0" dirty="0">
                <a:solidFill>
                  <a:schemeClr val="bg2">
                    <a:lumMod val="25000"/>
                  </a:schemeClr>
                </a:solidFill>
                <a:effectLst/>
              </a:rPr>
              <a:t>With the support of our corporate members, including PD Ports, Casper Shipping, Better, Jacksons Law, Active, Intelect and Visual Soft, the charity remains financially stable with positive cash reserves. </a:t>
            </a:r>
          </a:p>
          <a:p>
            <a:pPr algn="l"/>
            <a:endParaRPr lang="en-GB" sz="1600" b="0" i="0" dirty="0">
              <a:solidFill>
                <a:srgbClr val="414042"/>
              </a:solidFill>
              <a:effectLst/>
              <a:latin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357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AE25BD8-2364-4388-B3B8-5DD83ACC5D5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2455" y="0"/>
            <a:ext cx="1439545" cy="143954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DCCEB5E-4485-46D0-8584-26D9B5712168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32" t="59597" r="23870" b="16192"/>
          <a:stretch/>
        </p:blipFill>
        <p:spPr bwMode="auto">
          <a:xfrm>
            <a:off x="0" y="3962400"/>
            <a:ext cx="12192000" cy="288867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07849DB-FD21-43EB-9ABC-0EE254816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74420"/>
          </a:xfrm>
        </p:spPr>
        <p:txBody>
          <a:bodyPr>
            <a:normAutofit/>
          </a:bodyPr>
          <a:lstStyle/>
          <a:p>
            <a:pPr algn="l"/>
            <a:r>
              <a:rPr lang="en-GB" sz="3600" b="1" dirty="0">
                <a:solidFill>
                  <a:srgbClr val="3B3B3B"/>
                </a:solidFill>
                <a:latin typeface="+mn-lt"/>
              </a:rPr>
              <a:t>How we will use the funding</a:t>
            </a:r>
            <a:endParaRPr lang="en-GB" sz="3600" b="1" i="0" dirty="0">
              <a:solidFill>
                <a:srgbClr val="3B3B3B"/>
              </a:solidFill>
              <a:effectLst/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01DE77-8171-4C0C-9F4E-1569ACC6D0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7829"/>
            <a:ext cx="10515600" cy="3235542"/>
          </a:xfrm>
        </p:spPr>
        <p:txBody>
          <a:bodyPr>
            <a:normAutofit/>
          </a:bodyPr>
          <a:lstStyle/>
          <a:p>
            <a:r>
              <a:rPr lang="en-GB" sz="1800" dirty="0">
                <a:solidFill>
                  <a:srgbClr val="414042"/>
                </a:solidFill>
              </a:rPr>
              <a:t>High Tide receives no government funding and instead relies on corporate funding alone. </a:t>
            </a:r>
          </a:p>
          <a:p>
            <a:pPr algn="l"/>
            <a:r>
              <a:rPr lang="en-GB" sz="1800" b="0" i="0" dirty="0">
                <a:solidFill>
                  <a:srgbClr val="414042"/>
                </a:solidFill>
                <a:effectLst/>
              </a:rPr>
              <a:t>All funding is allocated towards the running of the foundation, development and delivery of our programmes. </a:t>
            </a:r>
          </a:p>
          <a:p>
            <a:pPr algn="l"/>
            <a:r>
              <a:rPr lang="en-GB" sz="1800" dirty="0">
                <a:solidFill>
                  <a:srgbClr val="414042"/>
                </a:solidFill>
              </a:rPr>
              <a:t>The foundation has previously received specific funding from Trinity House, ICS and Ship Wrights towards our maritime programmes.</a:t>
            </a:r>
          </a:p>
          <a:p>
            <a:pPr algn="l"/>
            <a:r>
              <a:rPr lang="en-GB" sz="1800" b="0" i="0" dirty="0">
                <a:solidFill>
                  <a:srgbClr val="414042"/>
                </a:solidFill>
                <a:effectLst/>
              </a:rPr>
              <a:t>Funding received during 2020/2021 has been used to de</a:t>
            </a:r>
            <a:r>
              <a:rPr lang="en-GB" sz="1800" dirty="0">
                <a:solidFill>
                  <a:srgbClr val="414042"/>
                </a:solidFill>
              </a:rPr>
              <a:t>velop the online learning hub and digital programmes. </a:t>
            </a:r>
          </a:p>
          <a:p>
            <a:pPr algn="l"/>
            <a:r>
              <a:rPr lang="en-GB" sz="1800" b="0" i="0" dirty="0">
                <a:solidFill>
                  <a:srgbClr val="414042"/>
                </a:solidFill>
                <a:effectLst/>
              </a:rPr>
              <a:t>The £1,000 donation to Michael Shakesheff will be specifically used to develop a </a:t>
            </a:r>
            <a:r>
              <a:rPr lang="en-GB" sz="1800" b="1" i="0" dirty="0">
                <a:solidFill>
                  <a:srgbClr val="414042"/>
                </a:solidFill>
                <a:effectLst/>
              </a:rPr>
              <a:t>Well-Being </a:t>
            </a:r>
            <a:r>
              <a:rPr lang="en-GB" sz="1800" b="1" dirty="0">
                <a:solidFill>
                  <a:srgbClr val="414042"/>
                </a:solidFill>
              </a:rPr>
              <a:t>H</a:t>
            </a:r>
            <a:r>
              <a:rPr lang="en-GB" sz="1800" b="1" i="0" dirty="0">
                <a:solidFill>
                  <a:srgbClr val="414042"/>
                </a:solidFill>
                <a:effectLst/>
              </a:rPr>
              <a:t>ub</a:t>
            </a:r>
            <a:r>
              <a:rPr lang="en-GB" sz="1800" b="0" i="0" dirty="0">
                <a:solidFill>
                  <a:srgbClr val="414042"/>
                </a:solidFill>
                <a:effectLst/>
              </a:rPr>
              <a:t> on our website.</a:t>
            </a:r>
          </a:p>
        </p:txBody>
      </p:sp>
    </p:spTree>
    <p:extLst>
      <p:ext uri="{BB962C8B-B14F-4D97-AF65-F5344CB8AC3E}">
        <p14:creationId xmlns:p14="http://schemas.microsoft.com/office/powerpoint/2010/main" val="4193277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AE25BD8-2364-4388-B3B8-5DD83ACC5D5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2455" y="0"/>
            <a:ext cx="1439545" cy="143954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DCCEB5E-4485-46D0-8584-26D9B5712168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32" t="59597" r="23870" b="16192"/>
          <a:stretch/>
        </p:blipFill>
        <p:spPr bwMode="auto">
          <a:xfrm>
            <a:off x="0" y="3962400"/>
            <a:ext cx="12192000" cy="288867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07849DB-FD21-43EB-9ABC-0EE254816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74420"/>
          </a:xfrm>
        </p:spPr>
        <p:txBody>
          <a:bodyPr>
            <a:normAutofit/>
          </a:bodyPr>
          <a:lstStyle/>
          <a:p>
            <a:pPr algn="l"/>
            <a:r>
              <a:rPr lang="en-GB" sz="3600" b="1" dirty="0">
                <a:solidFill>
                  <a:srgbClr val="3B3B3B"/>
                </a:solidFill>
                <a:latin typeface="+mn-lt"/>
              </a:rPr>
              <a:t>2021 Results</a:t>
            </a:r>
            <a:endParaRPr lang="en-GB" sz="3600" b="1" i="0" dirty="0">
              <a:solidFill>
                <a:srgbClr val="3B3B3B"/>
              </a:solidFill>
              <a:effectLst/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01DE77-8171-4C0C-9F4E-1569ACC6D0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17672" y="3962399"/>
            <a:ext cx="5036127" cy="164227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endParaRPr lang="en-GB" sz="1050" b="1" i="0" dirty="0">
              <a:solidFill>
                <a:srgbClr val="414042"/>
              </a:solidFill>
              <a:effectLst/>
              <a:latin typeface="Open Sans" panose="020B0606030504020204" pitchFamily="34" charset="0"/>
            </a:endParaRPr>
          </a:p>
          <a:p>
            <a:pPr marL="0" indent="0" algn="l">
              <a:buNone/>
            </a:pPr>
            <a:endParaRPr lang="en-GB" sz="1050" b="1" i="0" dirty="0">
              <a:solidFill>
                <a:srgbClr val="414042"/>
              </a:solidFill>
              <a:effectLst/>
              <a:latin typeface="Open Sans" panose="020B0606030504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29C8AFF-33C7-4FE1-9CD5-3A78E319C5B6}"/>
              </a:ext>
            </a:extLst>
          </p:cNvPr>
          <p:cNvSpPr/>
          <p:nvPr/>
        </p:nvSpPr>
        <p:spPr>
          <a:xfrm>
            <a:off x="969818" y="1385639"/>
            <a:ext cx="5126179" cy="5539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/>
              <a:t>1,018 students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9A1C91A-4B3F-4AC9-984D-51F38302F067}"/>
              </a:ext>
            </a:extLst>
          </p:cNvPr>
          <p:cNvSpPr/>
          <p:nvPr/>
        </p:nvSpPr>
        <p:spPr>
          <a:xfrm>
            <a:off x="969818" y="2173929"/>
            <a:ext cx="5126181" cy="5539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/>
              <a:t>24 virtual experiences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E2FB256-AC71-4299-8EF2-8DC9D46AD51F}"/>
              </a:ext>
            </a:extLst>
          </p:cNvPr>
          <p:cNvSpPr/>
          <p:nvPr/>
        </p:nvSpPr>
        <p:spPr>
          <a:xfrm>
            <a:off x="969818" y="2960149"/>
            <a:ext cx="5126181" cy="5539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/>
              <a:t>9 sectors covered 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81FDAA-BDF4-4613-8F52-5BFB64EA73BD}"/>
              </a:ext>
            </a:extLst>
          </p:cNvPr>
          <p:cNvSpPr/>
          <p:nvPr/>
        </p:nvSpPr>
        <p:spPr>
          <a:xfrm>
            <a:off x="969817" y="3746369"/>
            <a:ext cx="5126181" cy="5539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/>
              <a:t>2747 applications 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DDB494A-B98D-4072-92BD-1CA41626ED9D}"/>
              </a:ext>
            </a:extLst>
          </p:cNvPr>
          <p:cNvSpPr/>
          <p:nvPr/>
        </p:nvSpPr>
        <p:spPr>
          <a:xfrm>
            <a:off x="969817" y="4540505"/>
            <a:ext cx="5126181" cy="5539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/>
              <a:t>Tech for Good shortlist  </a:t>
            </a:r>
          </a:p>
        </p:txBody>
      </p:sp>
      <p:sp>
        <p:nvSpPr>
          <p:cNvPr id="12" name="Speech Bubble: Rectangle with Corners Rounded 11">
            <a:extLst>
              <a:ext uri="{FF2B5EF4-FFF2-40B4-BE49-F238E27FC236}">
                <a16:creationId xmlns:a16="http://schemas.microsoft.com/office/drawing/2014/main" id="{52132A33-062C-4433-A3F4-AB35C8655F8F}"/>
              </a:ext>
            </a:extLst>
          </p:cNvPr>
          <p:cNvSpPr/>
          <p:nvPr/>
        </p:nvSpPr>
        <p:spPr>
          <a:xfrm>
            <a:off x="6682839" y="1439544"/>
            <a:ext cx="5126179" cy="3381837"/>
          </a:xfrm>
          <a:prstGeom prst="wedgeRoundRectCallout">
            <a:avLst>
              <a:gd name="adj1" fmla="val -38902"/>
              <a:gd name="adj2" fmla="val 6032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“Thank you, Lauren and Owain, you were very helpful and I enjoyed the experience”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“This was fun and nice to see new people too”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“When is the next time we can do this again”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“Thanks a lot, best work experience!”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“I think signing up for this experience is one of the best decisions I have made. This group is amazing and I can actually have a laugh and share my opinions here”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5123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AE25BD8-2364-4388-B3B8-5DD83ACC5D5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2455" y="0"/>
            <a:ext cx="1439545" cy="143954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DCCEB5E-4485-46D0-8584-26D9B5712168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32" t="59597" r="23870" b="16192"/>
          <a:stretch/>
        </p:blipFill>
        <p:spPr bwMode="auto">
          <a:xfrm>
            <a:off x="0" y="3962400"/>
            <a:ext cx="12192000" cy="288867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07849DB-FD21-43EB-9ABC-0EE254816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74420"/>
          </a:xfrm>
        </p:spPr>
        <p:txBody>
          <a:bodyPr>
            <a:normAutofit/>
          </a:bodyPr>
          <a:lstStyle/>
          <a:p>
            <a:pPr algn="l"/>
            <a:r>
              <a:rPr lang="en-GB" sz="3600" b="1" i="0" dirty="0">
                <a:solidFill>
                  <a:srgbClr val="3B3B3B"/>
                </a:solidFill>
                <a:effectLst/>
                <a:latin typeface="+mn-lt"/>
              </a:rPr>
              <a:t>Contact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01DE77-8171-4C0C-9F4E-1569ACC6D0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endParaRPr lang="en-GB" sz="1050" b="1" i="0" dirty="0">
              <a:solidFill>
                <a:srgbClr val="414042"/>
              </a:solidFill>
              <a:effectLst/>
              <a:latin typeface="Open Sans" panose="020B0606030504020204" pitchFamily="34" charset="0"/>
            </a:endParaRPr>
          </a:p>
          <a:p>
            <a:pPr marL="0" indent="0" algn="l">
              <a:buNone/>
            </a:pPr>
            <a:endParaRPr lang="en-GB" sz="1050" b="1" i="0" dirty="0">
              <a:solidFill>
                <a:srgbClr val="414042"/>
              </a:solidFill>
              <a:effectLst/>
              <a:latin typeface="Open Sans" panose="020B0606030504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089BC3C-ACD3-4B4C-A46C-BBD982FBB222}"/>
              </a:ext>
            </a:extLst>
          </p:cNvPr>
          <p:cNvSpPr txBox="1"/>
          <p:nvPr/>
        </p:nvSpPr>
        <p:spPr>
          <a:xfrm>
            <a:off x="890154" y="1310155"/>
            <a:ext cx="1041169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Number</a:t>
            </a:r>
          </a:p>
          <a:p>
            <a:r>
              <a:rPr lang="en-GB" dirty="0"/>
              <a:t>07834176945</a:t>
            </a:r>
          </a:p>
          <a:p>
            <a:endParaRPr lang="en-GB" dirty="0"/>
          </a:p>
          <a:p>
            <a:r>
              <a:rPr lang="en-GB" dirty="0"/>
              <a:t>Email Us</a:t>
            </a:r>
          </a:p>
          <a:p>
            <a:r>
              <a:rPr lang="en-GB" dirty="0">
                <a:hlinkClick r:id="rId4"/>
              </a:rPr>
              <a:t>info@hightidefoundation.co.uk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r>
              <a:rPr lang="en-GB" dirty="0"/>
              <a:t>Tweet Us</a:t>
            </a:r>
          </a:p>
          <a:p>
            <a:r>
              <a:rPr lang="en-GB" b="0" i="0" u="none" strike="noStrike" dirty="0">
                <a:solidFill>
                  <a:srgbClr val="D46977"/>
                </a:solidFill>
                <a:effectLst/>
                <a:latin typeface="AvantGardeBKBT"/>
                <a:hlinkClick r:id="rId5"/>
              </a:rPr>
              <a:t>@hightidetees</a:t>
            </a:r>
            <a:endParaRPr lang="en-GB" b="0" i="0" dirty="0">
              <a:solidFill>
                <a:srgbClr val="21325B"/>
              </a:solidFill>
              <a:effectLst/>
              <a:latin typeface="HelveticaNeueLTProRoman"/>
            </a:endParaRPr>
          </a:p>
          <a:p>
            <a:endParaRPr lang="en-GB" dirty="0"/>
          </a:p>
          <a:p>
            <a:r>
              <a:rPr lang="en-GB" dirty="0"/>
              <a:t>Like Us</a:t>
            </a:r>
          </a:p>
          <a:p>
            <a:r>
              <a:rPr lang="en-GB" b="0" i="0" u="none" strike="noStrike" dirty="0">
                <a:solidFill>
                  <a:srgbClr val="D46977"/>
                </a:solidFill>
                <a:effectLst/>
                <a:latin typeface="AvantGardeBKBT"/>
                <a:hlinkClick r:id="rId6"/>
              </a:rPr>
              <a:t>HighTideFoundation</a:t>
            </a:r>
            <a:endParaRPr lang="en-GB" b="0" i="0" dirty="0">
              <a:solidFill>
                <a:srgbClr val="21325B"/>
              </a:solidFill>
              <a:effectLst/>
              <a:latin typeface="HelveticaNeueLTProRoman"/>
            </a:endParaRPr>
          </a:p>
          <a:p>
            <a:endParaRPr lang="en-GB" dirty="0"/>
          </a:p>
          <a:p>
            <a:r>
              <a:rPr lang="en-GB" dirty="0"/>
              <a:t>Follow Us</a:t>
            </a:r>
          </a:p>
          <a:p>
            <a:r>
              <a:rPr lang="en-GB" b="0" i="0" u="none" strike="noStrike" dirty="0" err="1">
                <a:solidFill>
                  <a:srgbClr val="C94153"/>
                </a:solidFill>
                <a:effectLst/>
                <a:latin typeface="AvantGardeBKBT"/>
                <a:hlinkClick r:id="rId7"/>
              </a:rPr>
              <a:t>hightidefoundation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070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1681</TotalTime>
  <Words>560</Words>
  <Application>Microsoft Office PowerPoint</Application>
  <PresentationFormat>Widescreen</PresentationFormat>
  <Paragraphs>53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AvantGardeBKBT</vt:lpstr>
      <vt:lpstr>Calibri</vt:lpstr>
      <vt:lpstr>Calibri Light</vt:lpstr>
      <vt:lpstr>Helvetica</vt:lpstr>
      <vt:lpstr>HelveticaNeueLTProRoman</vt:lpstr>
      <vt:lpstr>Open Sans</vt:lpstr>
      <vt:lpstr>Office Theme</vt:lpstr>
      <vt:lpstr>High Tide Foundation</vt:lpstr>
      <vt:lpstr>High Tide Services</vt:lpstr>
      <vt:lpstr>Impact on funding</vt:lpstr>
      <vt:lpstr>How we will use the funding</vt:lpstr>
      <vt:lpstr>2021 Results</vt:lpstr>
      <vt:lpstr>Contact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HIGH TIDE FOUNDATION</dc:title>
  <dc:creator>Lauren Bywater</dc:creator>
  <cp:lastModifiedBy>Lauren Bywater</cp:lastModifiedBy>
  <cp:revision>24</cp:revision>
  <dcterms:created xsi:type="dcterms:W3CDTF">2021-06-06T18:22:58Z</dcterms:created>
  <dcterms:modified xsi:type="dcterms:W3CDTF">2021-07-14T09:53:17Z</dcterms:modified>
</cp:coreProperties>
</file>