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8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7161-2BA3-4DF5-9F39-B54B74B2F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AD00A-0D67-4E23-9F2A-722F624F5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590BB-F882-4634-9B47-B59B9D45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A2981-14BE-44A3-A0A1-7F1057C7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4B364-9BC3-4C6E-AF95-152AEA12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4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8552-95C7-4CC5-BDCF-E9936D52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AE824-35A9-4D24-B8AB-3816F83F6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1E79A-B25E-4109-B845-7C1D68E8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78210-657A-499D-8307-5CE8DC89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45821-6BFC-4772-B028-97158DE9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71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54BEB-09B7-42CC-8010-48619608E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8D655-5B49-4BB0-B5A4-96AF53EBE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25D29-1402-423E-99CE-B7D366BE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83EA8-C77F-4B2F-92A2-3A976623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3E06C-9A91-48CC-A098-DC413689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81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ADB4-7288-48E3-BD2D-086E117A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05158-C11A-47C3-B07C-63E066BD4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EDFF-0F84-43E1-8324-155ADE6A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2CB6E-26C0-4F32-A9D2-33A690D0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3AEE1-A5DB-4859-91AD-4E10980C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4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E2FC0-C16F-4A5C-9964-52B5D46C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234D-3FEF-4292-8E2D-5B0033DE8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833F7-D085-4B04-9E1F-A46073E8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BCF58-7DFA-41B8-9736-0EE34C59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8714A-52C5-4E2D-9CC7-25171355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30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FCC3-8095-46EB-8C90-624DE4C9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AD0C1-C44E-4297-AD85-E38B3E6C9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12540-7043-4F41-ADD0-763FFF5F6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51C28-B895-4577-8380-C7A0C96DC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A7585-96E4-45D9-A6FD-D16CDF43B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53B18-3B8B-43AD-BC06-4CCD6116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88689-6DE6-4BFB-BC18-82C0EA130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9DB12-2597-489D-936F-F9288EE4F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5C699-F6E5-4403-9EAA-1A9C82803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16CDC-7B29-477D-993C-8EA191A27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9034B-D19A-4D1E-A3B2-A22A44528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5E6C3F-638F-4B82-A201-AAE642EE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685796-A3C1-495D-B8D4-4AB58BA8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C1F53-4429-4350-9BF0-179D30A5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66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C20A-4C88-44D0-B6B8-782A4356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19188-7A85-460A-A4DD-C6122B37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904EC-F1B8-45BC-8659-D423FB12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5A7E4-45F7-4C29-801B-BDA0EA50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00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FA3144-45F7-492F-929A-A0658B14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33571-1B30-4411-A322-2972C5D6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1741D-65EA-4D82-84E6-8317AB3D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87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48191-0CF5-47D8-B18F-D5AAEE072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0C1A4-9CFB-42CC-A46D-25564BD38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A07AC-727D-4256-86B5-B7DA3E634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CCB11-5960-41F4-B6C5-54766118D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51EF0-9DE9-4719-B55C-0B240CA0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548DD-F36C-4A1C-BB9C-9A23F574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2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C94FD-7976-4965-811C-4E673A575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74C83-FBE5-48D7-AAD2-9B9D5DA3C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D33EA-22BB-4A5E-8293-3ACEE2F04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BDB76-81E1-4A08-9A26-44254263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6BAEC-5D35-4B6C-B348-E05DA266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55629-4418-4705-A48C-E4E8F73E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C4086-6DDA-40D0-B93C-CDA77ED02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38FC0-F7DD-4C9E-B241-34CD1C58D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3822-DD48-4489-83D0-A117458A5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8123C-585F-4010-ABA9-51C4981D026B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F77F-61FE-43A6-9DCE-1D036B5C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49BE3-24F9-4ED8-B4B5-4D120F966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BA9C-ABFA-48E3-8FB3-6F430A66C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33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youtube.com/channel/UCOlOsbgV0jBlrUlWs2cgtYw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HighTideFoundation" TargetMode="External"/><Relationship Id="rId5" Type="http://schemas.openxmlformats.org/officeDocument/2006/relationships/hyperlink" Target="https://twitter.com/hightidetees" TargetMode="External"/><Relationship Id="rId4" Type="http://schemas.openxmlformats.org/officeDocument/2006/relationships/hyperlink" Target="mailto:info@hightidefoundation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88F5A07-8769-2144-8870-677DFD33FD60}"/>
              </a:ext>
            </a:extLst>
          </p:cNvPr>
          <p:cNvSpPr/>
          <p:nvPr/>
        </p:nvSpPr>
        <p:spPr>
          <a:xfrm>
            <a:off x="-53599" y="1"/>
            <a:ext cx="12299198" cy="3866420"/>
          </a:xfrm>
          <a:prstGeom prst="rect">
            <a:avLst/>
          </a:prstGeom>
          <a:solidFill>
            <a:srgbClr val="FFF0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44420-4746-6148-AC45-043CCBD5D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8520"/>
            <a:ext cx="9144000" cy="1098396"/>
          </a:xfrm>
        </p:spPr>
        <p:txBody>
          <a:bodyPr>
            <a:normAutofit/>
          </a:bodyPr>
          <a:lstStyle/>
          <a:p>
            <a:r>
              <a:rPr lang="en-US" b="1" dirty="0">
                <a:latin typeface="Helvetica" pitchFamily="2" charset="0"/>
              </a:rPr>
              <a:t>High Tide Foundation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D9D2B-E331-A846-81D6-20D637E91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6515"/>
            <a:ext cx="9144000" cy="472484"/>
          </a:xfrm>
        </p:spPr>
        <p:txBody>
          <a:bodyPr>
            <a:normAutofit/>
          </a:bodyPr>
          <a:lstStyle/>
          <a:p>
            <a:r>
              <a:rPr lang="en-US" dirty="0">
                <a:latin typeface="Helvetica" pitchFamily="2" charset="0"/>
              </a:rPr>
              <a:t>Together we can inspire the future of Teesside</a:t>
            </a:r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0EFDEF80-A973-3A4C-AC1A-37371D492B1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53599" y="3800475"/>
            <a:ext cx="12299198" cy="305752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1CF7F7-9F33-BA4C-9473-D475A9BBEF91}"/>
              </a:ext>
            </a:extLst>
          </p:cNvPr>
          <p:cNvSpPr txBox="1">
            <a:spLocks/>
          </p:cNvSpPr>
          <p:nvPr/>
        </p:nvSpPr>
        <p:spPr>
          <a:xfrm>
            <a:off x="10807700" y="0"/>
            <a:ext cx="1270000" cy="814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b="1" dirty="0">
                <a:latin typeface="Helvetica" pitchFamily="2" charset="0"/>
              </a:rPr>
              <a:t>INSPIRING </a:t>
            </a:r>
            <a:br>
              <a:rPr lang="en-US" sz="1200" b="1" dirty="0">
                <a:latin typeface="Helvetica" pitchFamily="2" charset="0"/>
              </a:rPr>
            </a:br>
            <a:r>
              <a:rPr lang="en-US" sz="1200" b="1" dirty="0">
                <a:latin typeface="Helvetica" pitchFamily="2" charset="0"/>
              </a:rPr>
              <a:t>FUTURES </a:t>
            </a:r>
            <a:br>
              <a:rPr lang="en-US" sz="1200" b="1" dirty="0">
                <a:latin typeface="Helvetica" pitchFamily="2" charset="0"/>
              </a:rPr>
            </a:br>
            <a:r>
              <a:rPr lang="en-US" sz="1200" b="1" dirty="0">
                <a:latin typeface="Helvetica" pitchFamily="2" charset="0"/>
              </a:rPr>
              <a:t>ON TEESSIDE.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464FF16-429F-3F4C-8118-4CBC3E1F5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3" y="155820"/>
            <a:ext cx="1768466" cy="59276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EA5BA15-321E-2B4E-A7A6-42C0AB069D7E}"/>
              </a:ext>
            </a:extLst>
          </p:cNvPr>
          <p:cNvSpPr/>
          <p:nvPr/>
        </p:nvSpPr>
        <p:spPr>
          <a:xfrm>
            <a:off x="3039036" y="3392548"/>
            <a:ext cx="1788268" cy="845350"/>
          </a:xfrm>
          <a:prstGeom prst="rect">
            <a:avLst/>
          </a:prstGeom>
          <a:solidFill>
            <a:srgbClr val="FFF0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007E80-F083-B94C-8601-5558B2CEBAB2}"/>
              </a:ext>
            </a:extLst>
          </p:cNvPr>
          <p:cNvSpPr/>
          <p:nvPr/>
        </p:nvSpPr>
        <p:spPr>
          <a:xfrm>
            <a:off x="-53599" y="3392548"/>
            <a:ext cx="1788268" cy="845350"/>
          </a:xfrm>
          <a:prstGeom prst="rect">
            <a:avLst/>
          </a:prstGeom>
          <a:solidFill>
            <a:srgbClr val="FFF0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94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CCEB5E-4485-46D0-8584-26D9B571216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2" t="59597" r="23870" b="16192"/>
          <a:stretch/>
        </p:blipFill>
        <p:spPr bwMode="auto">
          <a:xfrm>
            <a:off x="0" y="3962400"/>
            <a:ext cx="12192000" cy="2888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849DB-FD21-43EB-9ABC-0EE2548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42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B3B3B"/>
                </a:solidFill>
                <a:latin typeface="+mn-lt"/>
              </a:rPr>
              <a:t>High Tide Services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DE77-8171-4C0C-9F4E-1569ACC6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0" dirty="0">
                <a:solidFill>
                  <a:schemeClr val="bg2">
                    <a:lumMod val="25000"/>
                  </a:schemeClr>
                </a:solidFill>
                <a:effectLst/>
              </a:rPr>
              <a:t>Physical Programmes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High Tide has provided physical work experiences since 2012 however the pandemic has resulted in these opportunities being put on hold. We hope to resume these programmes in 2022.</a:t>
            </a:r>
            <a:endParaRPr lang="en-GB" sz="1800" b="0" i="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25000"/>
                  </a:schemeClr>
                </a:solidFill>
              </a:rPr>
              <a:t>Learning Hub</a:t>
            </a:r>
            <a:endParaRPr lang="en-GB" sz="1800" b="1" i="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The learning hub was created in response of the pandemic in order to provide young people with a hub in which they could continue to access career education resources. The learning hub is a page found on our website and includes business interviews, sector factsheets, blog posts and </a:t>
            </a: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business career information.</a:t>
            </a:r>
            <a:endParaRPr lang="en-GB" sz="1800" b="0" i="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25000"/>
                  </a:schemeClr>
                </a:solidFill>
              </a:rPr>
              <a:t>Virtual Experiences</a:t>
            </a:r>
            <a:endParaRPr lang="en-GB" sz="1800" b="1" i="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As a result of the demand for virtual career resources we used the models from our physical programmes to develop virtual experiences. </a:t>
            </a: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These opportunities are provided in live time via google classrooms and range from a 1-day to 5-day programme. To provide these experiences at a high quality level we have partnered with national career charity, Speakers for Schools.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E25BD8-2364-4388-B3B8-5DD83ACC5D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455" y="0"/>
            <a:ext cx="1439545" cy="1439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27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25BD8-2364-4388-B3B8-5DD83ACC5D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455" y="0"/>
            <a:ext cx="1439545" cy="143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CCEB5E-4485-46D0-8584-26D9B571216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2" t="59597" r="23870" b="16192"/>
          <a:stretch/>
        </p:blipFill>
        <p:spPr bwMode="auto">
          <a:xfrm>
            <a:off x="0" y="3962400"/>
            <a:ext cx="12192000" cy="2888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849DB-FD21-43EB-9ABC-0EE2548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420"/>
          </a:xfrm>
        </p:spPr>
        <p:txBody>
          <a:bodyPr>
            <a:normAutofit/>
          </a:bodyPr>
          <a:lstStyle/>
          <a:p>
            <a:pPr algn="l"/>
            <a:r>
              <a:rPr lang="en-GB" sz="3600" b="1" i="0" dirty="0">
                <a:solidFill>
                  <a:srgbClr val="3B3B3B"/>
                </a:solidFill>
                <a:effectLst/>
                <a:latin typeface="+mn-lt"/>
              </a:rPr>
              <a:t>Impact on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DE77-8171-4C0C-9F4E-1569ACC6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The restrictions in place since March 2020 have had a significant impact on the funding and fundraising High Tide was able to secure during this period. </a:t>
            </a:r>
          </a:p>
          <a:p>
            <a:pPr algn="l"/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The foundation will host three corporate f</a:t>
            </a: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undraising events over a 12 month period which are afternoon tea, golf day and the winter ball. </a:t>
            </a:r>
          </a:p>
          <a:p>
            <a:pPr algn="l"/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Since March 2020</a:t>
            </a: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, High Tide has had to cancel five fundraising events in total. </a:t>
            </a:r>
          </a:p>
          <a:p>
            <a:pPr algn="l"/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The Great North Run is also a good fundraising opportunity for the foundation and will usually raise between £6,000 to £10,000. Unfortunately in 2020 this event was unable to take place. </a:t>
            </a:r>
          </a:p>
          <a:p>
            <a:pPr algn="l"/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Due to the difficulties many business members have faced this has reduced the support they could provide to charitable organisations.</a:t>
            </a:r>
          </a:p>
          <a:p>
            <a:pPr algn="l"/>
            <a:r>
              <a:rPr lang="en-GB" sz="1800" b="0" i="0" dirty="0">
                <a:solidFill>
                  <a:schemeClr val="bg2">
                    <a:lumMod val="25000"/>
                  </a:schemeClr>
                </a:solidFill>
                <a:effectLst/>
              </a:rPr>
              <a:t>With the support of our corporate members, including PD Ports, Casper Shipping, Better, Jacksons Law, Active, Intelect and Visual Soft, the charity remains financially stable with positive cash reserves. </a:t>
            </a:r>
          </a:p>
          <a:p>
            <a:pPr algn="l"/>
            <a:endParaRPr lang="en-GB" sz="1600" b="0" i="0" dirty="0">
              <a:solidFill>
                <a:srgbClr val="41404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35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25BD8-2364-4388-B3B8-5DD83ACC5D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455" y="0"/>
            <a:ext cx="1439545" cy="143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CCEB5E-4485-46D0-8584-26D9B571216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2" t="59597" r="23870" b="16192"/>
          <a:stretch/>
        </p:blipFill>
        <p:spPr bwMode="auto">
          <a:xfrm>
            <a:off x="0" y="3962400"/>
            <a:ext cx="12192000" cy="2888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849DB-FD21-43EB-9ABC-0EE2548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420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rgbClr val="3B3B3B"/>
                </a:solidFill>
                <a:latin typeface="+mn-lt"/>
              </a:rPr>
              <a:t>How we will use the funding</a:t>
            </a:r>
            <a:endParaRPr lang="en-GB" sz="3600" b="1" i="0" dirty="0">
              <a:solidFill>
                <a:srgbClr val="3B3B3B"/>
              </a:solidFill>
              <a:effectLst/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DE77-8171-4C0C-9F4E-1569ACC6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7829"/>
            <a:ext cx="10515600" cy="3235542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rgbClr val="414042"/>
                </a:solidFill>
              </a:rPr>
              <a:t>High Tide receives no government funding and instead relies on corporate funding alone. </a:t>
            </a:r>
          </a:p>
          <a:p>
            <a:pPr algn="l"/>
            <a:r>
              <a:rPr lang="en-GB" sz="1800" b="0" i="0" dirty="0">
                <a:solidFill>
                  <a:srgbClr val="414042"/>
                </a:solidFill>
                <a:effectLst/>
              </a:rPr>
              <a:t>All funding is allocated towards the running of the foundation, development and delivery of our programmes. </a:t>
            </a:r>
          </a:p>
          <a:p>
            <a:pPr algn="l"/>
            <a:r>
              <a:rPr lang="en-GB" sz="1800" dirty="0">
                <a:solidFill>
                  <a:srgbClr val="414042"/>
                </a:solidFill>
              </a:rPr>
              <a:t>The foundation has previously received specific funding from Trinity House, ICS and Ship Wrights towards our maritime programmes.</a:t>
            </a:r>
          </a:p>
          <a:p>
            <a:pPr algn="l"/>
            <a:r>
              <a:rPr lang="en-GB" sz="1800" b="0" i="0" dirty="0">
                <a:solidFill>
                  <a:srgbClr val="414042"/>
                </a:solidFill>
                <a:effectLst/>
              </a:rPr>
              <a:t>Funding received during 2020/2021 has been used to de</a:t>
            </a:r>
            <a:r>
              <a:rPr lang="en-GB" sz="1800" dirty="0">
                <a:solidFill>
                  <a:srgbClr val="414042"/>
                </a:solidFill>
              </a:rPr>
              <a:t>velop the online learning hub and digital programmes. </a:t>
            </a:r>
          </a:p>
          <a:p>
            <a:pPr algn="l"/>
            <a:r>
              <a:rPr lang="en-GB" sz="1800" b="0" i="0" dirty="0">
                <a:solidFill>
                  <a:srgbClr val="414042"/>
                </a:solidFill>
                <a:effectLst/>
              </a:rPr>
              <a:t>The £1,000 donation to Michael Shakesheff will be specifically used to develop a </a:t>
            </a:r>
            <a:r>
              <a:rPr lang="en-GB" sz="1800" b="1" i="0" dirty="0">
                <a:solidFill>
                  <a:srgbClr val="414042"/>
                </a:solidFill>
                <a:effectLst/>
              </a:rPr>
              <a:t>Well-Being </a:t>
            </a:r>
            <a:r>
              <a:rPr lang="en-GB" sz="1800" b="1" dirty="0">
                <a:solidFill>
                  <a:srgbClr val="414042"/>
                </a:solidFill>
              </a:rPr>
              <a:t>H</a:t>
            </a:r>
            <a:r>
              <a:rPr lang="en-GB" sz="1800" b="1" i="0" dirty="0">
                <a:solidFill>
                  <a:srgbClr val="414042"/>
                </a:solidFill>
                <a:effectLst/>
              </a:rPr>
              <a:t>ub</a:t>
            </a:r>
            <a:r>
              <a:rPr lang="en-GB" sz="1800" b="0" i="0" dirty="0">
                <a:solidFill>
                  <a:srgbClr val="414042"/>
                </a:solidFill>
                <a:effectLst/>
              </a:rPr>
              <a:t> on our website.</a:t>
            </a:r>
          </a:p>
        </p:txBody>
      </p:sp>
    </p:spTree>
    <p:extLst>
      <p:ext uri="{BB962C8B-B14F-4D97-AF65-F5344CB8AC3E}">
        <p14:creationId xmlns:p14="http://schemas.microsoft.com/office/powerpoint/2010/main" val="419327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25BD8-2364-4388-B3B8-5DD83ACC5D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455" y="0"/>
            <a:ext cx="1439545" cy="143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CCEB5E-4485-46D0-8584-26D9B571216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2" t="59597" r="23870" b="16192"/>
          <a:stretch/>
        </p:blipFill>
        <p:spPr bwMode="auto">
          <a:xfrm>
            <a:off x="0" y="3962400"/>
            <a:ext cx="12192000" cy="2888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849DB-FD21-43EB-9ABC-0EE2548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420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rgbClr val="3B3B3B"/>
                </a:solidFill>
                <a:latin typeface="+mn-lt"/>
              </a:rPr>
              <a:t>2021 Results</a:t>
            </a:r>
            <a:endParaRPr lang="en-GB" sz="3600" b="1" i="0" dirty="0">
              <a:solidFill>
                <a:srgbClr val="3B3B3B"/>
              </a:solidFill>
              <a:effectLst/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DE77-8171-4C0C-9F4E-1569ACC6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672" y="3962399"/>
            <a:ext cx="5036127" cy="164227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GB" sz="1050" b="1" i="0" dirty="0">
              <a:solidFill>
                <a:srgbClr val="414042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endParaRPr lang="en-GB" sz="1050" b="1" i="0" dirty="0">
              <a:solidFill>
                <a:srgbClr val="414042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9C8AFF-33C7-4FE1-9CD5-3A78E319C5B6}"/>
              </a:ext>
            </a:extLst>
          </p:cNvPr>
          <p:cNvSpPr/>
          <p:nvPr/>
        </p:nvSpPr>
        <p:spPr>
          <a:xfrm>
            <a:off x="969818" y="1385639"/>
            <a:ext cx="5126179" cy="553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1,018 students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A1C91A-4B3F-4AC9-984D-51F38302F067}"/>
              </a:ext>
            </a:extLst>
          </p:cNvPr>
          <p:cNvSpPr/>
          <p:nvPr/>
        </p:nvSpPr>
        <p:spPr>
          <a:xfrm>
            <a:off x="969818" y="2173929"/>
            <a:ext cx="5126181" cy="553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24 virtual experiences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FB256-AC71-4299-8EF2-8DC9D46AD51F}"/>
              </a:ext>
            </a:extLst>
          </p:cNvPr>
          <p:cNvSpPr/>
          <p:nvPr/>
        </p:nvSpPr>
        <p:spPr>
          <a:xfrm>
            <a:off x="969818" y="2960149"/>
            <a:ext cx="5126181" cy="553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9 sectors covered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81FDAA-BDF4-4613-8F52-5BFB64EA73BD}"/>
              </a:ext>
            </a:extLst>
          </p:cNvPr>
          <p:cNvSpPr/>
          <p:nvPr/>
        </p:nvSpPr>
        <p:spPr>
          <a:xfrm>
            <a:off x="969817" y="3746369"/>
            <a:ext cx="5126181" cy="553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2747 applications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DB494A-B98D-4072-92BD-1CA41626ED9D}"/>
              </a:ext>
            </a:extLst>
          </p:cNvPr>
          <p:cNvSpPr/>
          <p:nvPr/>
        </p:nvSpPr>
        <p:spPr>
          <a:xfrm>
            <a:off x="969817" y="4540505"/>
            <a:ext cx="5126181" cy="553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Tech for Good shortlist  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2132A33-062C-4433-A3F4-AB35C8655F8F}"/>
              </a:ext>
            </a:extLst>
          </p:cNvPr>
          <p:cNvSpPr/>
          <p:nvPr/>
        </p:nvSpPr>
        <p:spPr>
          <a:xfrm>
            <a:off x="6682839" y="1439544"/>
            <a:ext cx="5126179" cy="3381837"/>
          </a:xfrm>
          <a:prstGeom prst="wedgeRoundRectCallout">
            <a:avLst>
              <a:gd name="adj1" fmla="val -38902"/>
              <a:gd name="adj2" fmla="val 603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“Thank you, Lauren and Owain, you were very helpful and I enjoyed the experience”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“This was fun and nice to see new people too”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“When is the next time we can do this again”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“Thanks a lot, best work experience!”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“I think signing up for this experience is one of the best decisions I have made. This group is amazing and I can actually have a laugh and share my opinions here”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2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25BD8-2364-4388-B3B8-5DD83ACC5D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455" y="0"/>
            <a:ext cx="1439545" cy="143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CCEB5E-4485-46D0-8584-26D9B571216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2" t="59597" r="23870" b="16192"/>
          <a:stretch/>
        </p:blipFill>
        <p:spPr bwMode="auto">
          <a:xfrm>
            <a:off x="0" y="3962400"/>
            <a:ext cx="12192000" cy="28886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849DB-FD21-43EB-9ABC-0EE2548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420"/>
          </a:xfrm>
        </p:spPr>
        <p:txBody>
          <a:bodyPr>
            <a:normAutofit/>
          </a:bodyPr>
          <a:lstStyle/>
          <a:p>
            <a:pPr algn="l"/>
            <a:r>
              <a:rPr lang="en-GB" sz="3600" b="1" i="0" dirty="0">
                <a:solidFill>
                  <a:srgbClr val="3B3B3B"/>
                </a:solidFill>
                <a:effectLst/>
                <a:latin typeface="+mn-lt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DE77-8171-4C0C-9F4E-1569ACC6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GB" sz="1050" b="1" i="0" dirty="0">
              <a:solidFill>
                <a:srgbClr val="414042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endParaRPr lang="en-GB" sz="1050" b="1" i="0" dirty="0">
              <a:solidFill>
                <a:srgbClr val="414042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89BC3C-ACD3-4B4C-A46C-BBD982FBB222}"/>
              </a:ext>
            </a:extLst>
          </p:cNvPr>
          <p:cNvSpPr txBox="1"/>
          <p:nvPr/>
        </p:nvSpPr>
        <p:spPr>
          <a:xfrm>
            <a:off x="890154" y="1310155"/>
            <a:ext cx="10411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Number</a:t>
            </a:r>
          </a:p>
          <a:p>
            <a:r>
              <a:rPr lang="en-GB" dirty="0"/>
              <a:t>07834176945</a:t>
            </a:r>
          </a:p>
          <a:p>
            <a:endParaRPr lang="en-GB" dirty="0"/>
          </a:p>
          <a:p>
            <a:r>
              <a:rPr lang="en-GB" dirty="0"/>
              <a:t>Email Us</a:t>
            </a:r>
          </a:p>
          <a:p>
            <a:r>
              <a:rPr lang="en-GB" dirty="0">
                <a:hlinkClick r:id="rId4"/>
              </a:rPr>
              <a:t>info@hightidefoundation.co.uk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Tweet Us</a:t>
            </a:r>
          </a:p>
          <a:p>
            <a:r>
              <a:rPr lang="en-GB" b="0" i="0" u="none" strike="noStrike" dirty="0">
                <a:solidFill>
                  <a:srgbClr val="D46977"/>
                </a:solidFill>
                <a:effectLst/>
                <a:latin typeface="AvantGardeBKBT"/>
                <a:hlinkClick r:id="rId5"/>
              </a:rPr>
              <a:t>@hightidetees</a:t>
            </a:r>
            <a:endParaRPr lang="en-GB" b="0" i="0" dirty="0">
              <a:solidFill>
                <a:srgbClr val="21325B"/>
              </a:solidFill>
              <a:effectLst/>
              <a:latin typeface="HelveticaNeueLTProRoman"/>
            </a:endParaRPr>
          </a:p>
          <a:p>
            <a:endParaRPr lang="en-GB" dirty="0"/>
          </a:p>
          <a:p>
            <a:r>
              <a:rPr lang="en-GB" dirty="0"/>
              <a:t>Like Us</a:t>
            </a:r>
          </a:p>
          <a:p>
            <a:r>
              <a:rPr lang="en-GB" b="0" i="0" u="none" strike="noStrike" dirty="0">
                <a:solidFill>
                  <a:srgbClr val="D46977"/>
                </a:solidFill>
                <a:effectLst/>
                <a:latin typeface="AvantGardeBKBT"/>
                <a:hlinkClick r:id="rId6"/>
              </a:rPr>
              <a:t>HighTideFoundation</a:t>
            </a:r>
            <a:endParaRPr lang="en-GB" b="0" i="0" dirty="0">
              <a:solidFill>
                <a:srgbClr val="21325B"/>
              </a:solidFill>
              <a:effectLst/>
              <a:latin typeface="HelveticaNeueLTProRoman"/>
            </a:endParaRPr>
          </a:p>
          <a:p>
            <a:endParaRPr lang="en-GB" dirty="0"/>
          </a:p>
          <a:p>
            <a:r>
              <a:rPr lang="en-GB" dirty="0"/>
              <a:t>Follow Us</a:t>
            </a:r>
          </a:p>
          <a:p>
            <a:r>
              <a:rPr lang="en-GB" b="0" i="0" u="none" strike="noStrike" dirty="0" err="1">
                <a:solidFill>
                  <a:srgbClr val="C94153"/>
                </a:solidFill>
                <a:effectLst/>
                <a:latin typeface="AvantGardeBKBT"/>
                <a:hlinkClick r:id="rId7"/>
              </a:rPr>
              <a:t>hightidefoundation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7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560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AvantGardeBKBT</vt:lpstr>
      <vt:lpstr>Calibri</vt:lpstr>
      <vt:lpstr>Calibri Light</vt:lpstr>
      <vt:lpstr>Helvetica</vt:lpstr>
      <vt:lpstr>HelveticaNeueLTProRoman</vt:lpstr>
      <vt:lpstr>Open Sans</vt:lpstr>
      <vt:lpstr>Office Theme</vt:lpstr>
      <vt:lpstr>High Tide Foundation</vt:lpstr>
      <vt:lpstr>High Tide Services</vt:lpstr>
      <vt:lpstr>Impact on funding</vt:lpstr>
      <vt:lpstr>How we will use the funding</vt:lpstr>
      <vt:lpstr>2021 Results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HIGH TIDE FOUNDATION</dc:title>
  <dc:creator>Lauren Bywater</dc:creator>
  <cp:lastModifiedBy>Lauren Bywater</cp:lastModifiedBy>
  <cp:revision>24</cp:revision>
  <dcterms:created xsi:type="dcterms:W3CDTF">2021-06-06T18:22:58Z</dcterms:created>
  <dcterms:modified xsi:type="dcterms:W3CDTF">2021-07-14T09:53:17Z</dcterms:modified>
</cp:coreProperties>
</file>