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4"/>
  </p:notesMasterIdLst>
  <p:sldIdLst>
    <p:sldId id="677" r:id="rId5"/>
    <p:sldId id="680" r:id="rId6"/>
    <p:sldId id="681" r:id="rId7"/>
    <p:sldId id="684" r:id="rId8"/>
    <p:sldId id="685" r:id="rId9"/>
    <p:sldId id="686" r:id="rId10"/>
    <p:sldId id="683" r:id="rId11"/>
    <p:sldId id="688" r:id="rId12"/>
    <p:sldId id="687" r:id="rId13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Roboto Slab" pitchFamily="2" charset="0"/>
      <p:regular r:id="rId19"/>
      <p:bold r:id="rId20"/>
    </p:embeddedFont>
  </p:embeddedFontLst>
  <p:defaultTextStyle>
    <a:defPPr>
      <a:defRPr lang="en-US"/>
    </a:defPPr>
    <a:lvl1pPr marL="0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65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27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90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53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314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79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44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906" algn="l" defTabSz="9137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4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F0"/>
    <a:srgbClr val="2C4255"/>
    <a:srgbClr val="000000"/>
    <a:srgbClr val="5692CE"/>
    <a:srgbClr val="FFFFFF"/>
    <a:srgbClr val="2E3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110" d="100"/>
          <a:sy n="110" d="100"/>
        </p:scale>
        <p:origin x="1194" y="-600"/>
      </p:cViewPr>
      <p:guideLst>
        <p:guide orient="horz" pos="2160"/>
        <p:guide pos="2880"/>
        <p:guide pos="4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sie Clarke" userId="97846ea0-abca-44f2-bfec-c87d4a117416" providerId="ADAL" clId="{6D4FE815-1281-45EC-9D9A-38A6721B8404}"/>
    <pc:docChg chg="custSel addSld modSld">
      <pc:chgData name="Chrissie Clarke" userId="97846ea0-abca-44f2-bfec-c87d4a117416" providerId="ADAL" clId="{6D4FE815-1281-45EC-9D9A-38A6721B8404}" dt="2021-09-08T07:05:44.893" v="395" actId="255"/>
      <pc:docMkLst>
        <pc:docMk/>
      </pc:docMkLst>
      <pc:sldChg chg="modSp mod">
        <pc:chgData name="Chrissie Clarke" userId="97846ea0-abca-44f2-bfec-c87d4a117416" providerId="ADAL" clId="{6D4FE815-1281-45EC-9D9A-38A6721B8404}" dt="2021-09-08T07:05:44.893" v="395" actId="255"/>
        <pc:sldMkLst>
          <pc:docMk/>
          <pc:sldMk cId="2138350304" sldId="683"/>
        </pc:sldMkLst>
        <pc:spChg chg="mod">
          <ac:chgData name="Chrissie Clarke" userId="97846ea0-abca-44f2-bfec-c87d4a117416" providerId="ADAL" clId="{6D4FE815-1281-45EC-9D9A-38A6721B8404}" dt="2021-09-08T07:05:44.893" v="395" actId="255"/>
          <ac:spMkLst>
            <pc:docMk/>
            <pc:sldMk cId="2138350304" sldId="683"/>
            <ac:spMk id="11" creationId="{19AD56DB-7F02-4B27-A1D0-403C28F5A056}"/>
          </ac:spMkLst>
        </pc:spChg>
      </pc:sldChg>
      <pc:sldChg chg="add">
        <pc:chgData name="Chrissie Clarke" userId="97846ea0-abca-44f2-bfec-c87d4a117416" providerId="ADAL" clId="{6D4FE815-1281-45EC-9D9A-38A6721B8404}" dt="2021-09-08T07:03:49.911" v="0" actId="2890"/>
        <pc:sldMkLst>
          <pc:docMk/>
          <pc:sldMk cId="2049725457" sldId="6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4F93-9180-40D2-896A-3D07BA4B7124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49CC-D9BF-4776-9393-0ADC84D1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97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65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27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590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453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314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179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044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906" algn="l" defTabSz="9137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4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9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03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1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74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5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1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0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9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8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7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65" indent="0">
              <a:buNone/>
              <a:defRPr sz="2000" b="1"/>
            </a:lvl2pPr>
            <a:lvl3pPr marL="913727" indent="0">
              <a:buNone/>
              <a:defRPr sz="1800" b="1"/>
            </a:lvl3pPr>
            <a:lvl4pPr marL="1370590" indent="0">
              <a:buNone/>
              <a:defRPr sz="1600" b="1"/>
            </a:lvl4pPr>
            <a:lvl5pPr marL="1827453" indent="0">
              <a:buNone/>
              <a:defRPr sz="1600" b="1"/>
            </a:lvl5pPr>
            <a:lvl6pPr marL="2284314" indent="0">
              <a:buNone/>
              <a:defRPr sz="1600" b="1"/>
            </a:lvl6pPr>
            <a:lvl7pPr marL="2741179" indent="0">
              <a:buNone/>
              <a:defRPr sz="1600" b="1"/>
            </a:lvl7pPr>
            <a:lvl8pPr marL="3198044" indent="0">
              <a:buNone/>
              <a:defRPr sz="1600" b="1"/>
            </a:lvl8pPr>
            <a:lvl9pPr marL="365490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9" y="153511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65" indent="0">
              <a:buNone/>
              <a:defRPr sz="2000" b="1"/>
            </a:lvl2pPr>
            <a:lvl3pPr marL="913727" indent="0">
              <a:buNone/>
              <a:defRPr sz="1800" b="1"/>
            </a:lvl3pPr>
            <a:lvl4pPr marL="1370590" indent="0">
              <a:buNone/>
              <a:defRPr sz="1600" b="1"/>
            </a:lvl4pPr>
            <a:lvl5pPr marL="1827453" indent="0">
              <a:buNone/>
              <a:defRPr sz="1600" b="1"/>
            </a:lvl5pPr>
            <a:lvl6pPr marL="2284314" indent="0">
              <a:buNone/>
              <a:defRPr sz="1600" b="1"/>
            </a:lvl6pPr>
            <a:lvl7pPr marL="2741179" indent="0">
              <a:buNone/>
              <a:defRPr sz="1600" b="1"/>
            </a:lvl7pPr>
            <a:lvl8pPr marL="3198044" indent="0">
              <a:buNone/>
              <a:defRPr sz="1600" b="1"/>
            </a:lvl8pPr>
            <a:lvl9pPr marL="365490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9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01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7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6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43511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65" indent="0">
              <a:buNone/>
              <a:defRPr sz="1200"/>
            </a:lvl2pPr>
            <a:lvl3pPr marL="913727" indent="0">
              <a:buNone/>
              <a:defRPr sz="1000"/>
            </a:lvl3pPr>
            <a:lvl4pPr marL="1370590" indent="0">
              <a:buNone/>
              <a:defRPr sz="900"/>
            </a:lvl4pPr>
            <a:lvl5pPr marL="1827453" indent="0">
              <a:buNone/>
              <a:defRPr sz="900"/>
            </a:lvl5pPr>
            <a:lvl6pPr marL="2284314" indent="0">
              <a:buNone/>
              <a:defRPr sz="900"/>
            </a:lvl6pPr>
            <a:lvl7pPr marL="2741179" indent="0">
              <a:buNone/>
              <a:defRPr sz="900"/>
            </a:lvl7pPr>
            <a:lvl8pPr marL="3198044" indent="0">
              <a:buNone/>
              <a:defRPr sz="900"/>
            </a:lvl8pPr>
            <a:lvl9pPr marL="365490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55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65" indent="0">
              <a:buNone/>
              <a:defRPr sz="2800"/>
            </a:lvl2pPr>
            <a:lvl3pPr marL="913727" indent="0">
              <a:buNone/>
              <a:defRPr sz="2400"/>
            </a:lvl3pPr>
            <a:lvl4pPr marL="1370590" indent="0">
              <a:buNone/>
              <a:defRPr sz="2000"/>
            </a:lvl4pPr>
            <a:lvl5pPr marL="1827453" indent="0">
              <a:buNone/>
              <a:defRPr sz="2000"/>
            </a:lvl5pPr>
            <a:lvl6pPr marL="2284314" indent="0">
              <a:buNone/>
              <a:defRPr sz="2000"/>
            </a:lvl6pPr>
            <a:lvl7pPr marL="2741179" indent="0">
              <a:buNone/>
              <a:defRPr sz="2000"/>
            </a:lvl7pPr>
            <a:lvl8pPr marL="3198044" indent="0">
              <a:buNone/>
              <a:defRPr sz="2000"/>
            </a:lvl8pPr>
            <a:lvl9pPr marL="365490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65" indent="0">
              <a:buNone/>
              <a:defRPr sz="1200"/>
            </a:lvl2pPr>
            <a:lvl3pPr marL="913727" indent="0">
              <a:buNone/>
              <a:defRPr sz="1000"/>
            </a:lvl3pPr>
            <a:lvl4pPr marL="1370590" indent="0">
              <a:buNone/>
              <a:defRPr sz="900"/>
            </a:lvl4pPr>
            <a:lvl5pPr marL="1827453" indent="0">
              <a:buNone/>
              <a:defRPr sz="900"/>
            </a:lvl5pPr>
            <a:lvl6pPr marL="2284314" indent="0">
              <a:buNone/>
              <a:defRPr sz="900"/>
            </a:lvl6pPr>
            <a:lvl7pPr marL="2741179" indent="0">
              <a:buNone/>
              <a:defRPr sz="900"/>
            </a:lvl7pPr>
            <a:lvl8pPr marL="3198044" indent="0">
              <a:buNone/>
              <a:defRPr sz="900"/>
            </a:lvl8pPr>
            <a:lvl9pPr marL="365490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27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1" tIns="45686" rIns="91371" bIns="4568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9"/>
            <a:ext cx="8229600" cy="4525963"/>
          </a:xfrm>
          <a:prstGeom prst="rect">
            <a:avLst/>
          </a:prstGeom>
        </p:spPr>
        <p:txBody>
          <a:bodyPr vert="horz" lIns="91371" tIns="45686" rIns="91371" bIns="456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371" tIns="45686" rIns="91371" bIns="4568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76A8-5377-4EBC-92E7-89A17138BA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371" tIns="45686" rIns="91371" bIns="4568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371" tIns="45686" rIns="91371" bIns="4568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E06DA-1328-4808-844A-075FB8D77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0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2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48" indent="-342648" algn="l" defTabSz="91372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02" indent="-285539" algn="l" defTabSz="91372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60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23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86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49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613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476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338" indent="-228429" algn="l" defTabSz="91372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65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27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90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53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14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79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44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906" algn="l" defTabSz="91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iversityinmaritime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marL="0" marR="0" lvl="0" indent="0" algn="ctr" defTabSz="913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marL="0" marR="0" lvl="0" indent="0" algn="ctr" defTabSz="913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55650" y="2132857"/>
            <a:ext cx="7704782" cy="2376263"/>
          </a:xfrm>
          <a:prstGeom prst="rect">
            <a:avLst/>
          </a:prstGeom>
          <a:noFill/>
        </p:spPr>
        <p:txBody>
          <a:bodyPr vert="horz" lIns="91371" tIns="45686" rIns="91371" bIns="45686" rtlCol="0" anchor="t">
            <a:noAutofit/>
          </a:bodyPr>
          <a:lstStyle>
            <a:lvl1pPr algn="ctr" defTabSz="91372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372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03A6CE2-B8D4-47D3-BF81-B9B4F80E49FC}"/>
              </a:ext>
            </a:extLst>
          </p:cNvPr>
          <p:cNvSpPr/>
          <p:nvPr/>
        </p:nvSpPr>
        <p:spPr>
          <a:xfrm>
            <a:off x="3367157" y="2159402"/>
            <a:ext cx="216024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521D4DF-0233-4B16-8C25-EAE156C9826D}"/>
              </a:ext>
            </a:extLst>
          </p:cNvPr>
          <p:cNvSpPr/>
          <p:nvPr/>
        </p:nvSpPr>
        <p:spPr>
          <a:xfrm>
            <a:off x="1513215" y="3922432"/>
            <a:ext cx="216024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Diversity in Maritime Taskforce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E801BFF-EB1A-4F9C-A4C1-DFB4B93DCF0D}"/>
              </a:ext>
            </a:extLst>
          </p:cNvPr>
          <p:cNvSpPr/>
          <p:nvPr/>
        </p:nvSpPr>
        <p:spPr>
          <a:xfrm>
            <a:off x="5212623" y="3959602"/>
            <a:ext cx="216024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Careers Taskforce</a:t>
            </a:r>
          </a:p>
        </p:txBody>
      </p:sp>
      <p:pic>
        <p:nvPicPr>
          <p:cNvPr id="20" name="Picture 19" descr="Arrow Right Circle Icons - 3 Arrow Circle Png Clipart (980x982), Png Download">
            <a:extLst>
              <a:ext uri="{FF2B5EF4-FFF2-40B4-BE49-F238E27FC236}">
                <a16:creationId xmlns:a16="http://schemas.microsoft.com/office/drawing/2014/main" id="{BE8BB7B1-959B-48FD-BE30-6B4BECEC1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645" y="2913928"/>
            <a:ext cx="2012806" cy="201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B19AC7-41A6-4A43-826B-0BDAB18E1EE1}"/>
              </a:ext>
            </a:extLst>
          </p:cNvPr>
          <p:cNvSpPr/>
          <p:nvPr/>
        </p:nvSpPr>
        <p:spPr>
          <a:xfrm>
            <a:off x="755650" y="1303569"/>
            <a:ext cx="45416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3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130087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n-cs"/>
              </a:rPr>
              <a:t>Diversity in Maritime</a:t>
            </a:r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2A017158-D0D5-4F32-A8C8-FA6BF0E486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63471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7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endParaRPr lang="en-GB" sz="3200" dirty="0">
              <a:solidFill>
                <a:srgbClr val="130087"/>
              </a:solidFill>
            </a:endParaRPr>
          </a:p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Diversity in Maritime Networks</a:t>
            </a: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r>
              <a:rPr lang="en-GB" sz="3200" b="0" dirty="0">
                <a:solidFill>
                  <a:srgbClr val="2C4255"/>
                </a:solidFill>
              </a:rPr>
              <a:t>Our networks are open, safe-space communities bringing together individuals, and allies, to be positive disruptors breaking down barriers to change. </a:t>
            </a:r>
            <a:br>
              <a:rPr lang="en-GB" sz="3200" dirty="0">
                <a:solidFill>
                  <a:srgbClr val="2C4255"/>
                </a:solidFill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20EBF699-355B-412A-AF1C-BCDE532591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66761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1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endParaRPr lang="en-GB" sz="3200" dirty="0">
              <a:solidFill>
                <a:srgbClr val="130087"/>
              </a:solidFill>
            </a:endParaRPr>
          </a:p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Diversity in Maritime Working Groups</a:t>
            </a: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r>
              <a:rPr lang="en-GB" sz="3200" b="0" dirty="0">
                <a:solidFill>
                  <a:srgbClr val="2C4255"/>
                </a:solidFill>
              </a:rPr>
              <a:t>Our working groups are smaller, focused groups who work in collaboration with the networks to deliver a range of diversity focused programmes and initiatives.</a:t>
            </a:r>
            <a:br>
              <a:rPr lang="en-GB" sz="3200" dirty="0">
                <a:solidFill>
                  <a:srgbClr val="2C4255"/>
                </a:solidFill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FF26C5BA-DD24-4E48-9307-F183D4FD6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424" y="266761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1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Pledges</a:t>
            </a:r>
          </a:p>
          <a:p>
            <a:pPr lvl="0">
              <a:defRPr/>
            </a:pPr>
            <a:endParaRPr lang="en-GB" sz="4000" b="0" dirty="0">
              <a:solidFill>
                <a:srgbClr val="2C4255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Women in Maritime 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Mental Health in Maritime 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Conference and Events Panel Pledge </a:t>
            </a: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r>
              <a:rPr lang="en-GB" sz="3200" b="0" dirty="0">
                <a:solidFill>
                  <a:srgbClr val="2C4255"/>
                </a:solidFill>
              </a:rPr>
              <a:t>Signing the Pledges are the first step to becoming a Diversity in Maritime Charter organisation.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CA2BCFFB-5B4E-4C14-96C5-76FC14A3C6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5915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6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Charter</a:t>
            </a:r>
          </a:p>
          <a:p>
            <a:pPr lvl="0">
              <a:defRPr/>
            </a:pPr>
            <a:endParaRPr lang="en-GB" sz="40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CA2BCFFB-5B4E-4C14-96C5-76FC14A3C6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5915"/>
            <a:ext cx="2782264" cy="8582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E2FBE0-54BC-4539-A709-176F98B587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635" y="1806257"/>
            <a:ext cx="4494549" cy="407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4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Charter</a:t>
            </a: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marL="514350" lvl="0" indent="-51435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Understand your baseline gender data and EDI commitments </a:t>
            </a:r>
          </a:p>
          <a:p>
            <a:pPr marL="514350" lvl="0" indent="-51435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Set your 5 -10yr targets</a:t>
            </a:r>
          </a:p>
          <a:p>
            <a:pPr marL="514350" lvl="0" indent="-51435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Create an action plan </a:t>
            </a:r>
          </a:p>
          <a:p>
            <a:pPr marL="514350" lvl="0" indent="-51435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Attend your panel session</a:t>
            </a:r>
          </a:p>
          <a:p>
            <a:pPr marL="514350" lvl="0" indent="-514350">
              <a:buFont typeface="Wingdings" panose="05000000000000000000" pitchFamily="2" charset="2"/>
              <a:buChar char="ü"/>
              <a:defRPr/>
            </a:pPr>
            <a:r>
              <a:rPr lang="en-GB" sz="3200" b="0" dirty="0">
                <a:solidFill>
                  <a:srgbClr val="2C4255"/>
                </a:solidFill>
              </a:rPr>
              <a:t>Access to Charter roundtables, suite of toolkits and programmes</a:t>
            </a:r>
          </a:p>
          <a:p>
            <a:pPr marL="514350" lvl="0" indent="-514350">
              <a:buFont typeface="Wingdings" panose="05000000000000000000" pitchFamily="2" charset="2"/>
              <a:buChar char="ü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endParaRPr lang="en-GB" sz="40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CA2BCFFB-5B4E-4C14-96C5-76FC14A3C6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5915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8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endParaRPr lang="en-GB" sz="3200" dirty="0">
              <a:solidFill>
                <a:srgbClr val="130087"/>
              </a:solidFill>
            </a:endParaRPr>
          </a:p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Initiatives</a:t>
            </a: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2400" b="0" dirty="0">
                <a:solidFill>
                  <a:srgbClr val="2C4255"/>
                </a:solidFill>
              </a:rPr>
              <a:t>Interview Pool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2400" b="0" dirty="0">
                <a:solidFill>
                  <a:srgbClr val="2C4255"/>
                </a:solidFill>
              </a:rPr>
              <a:t>Speaker Bank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2400" b="0" dirty="0">
                <a:solidFill>
                  <a:srgbClr val="2C4255"/>
                </a:solidFill>
              </a:rPr>
              <a:t>Toolkits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2400" b="0" dirty="0">
                <a:solidFill>
                  <a:srgbClr val="2C4255"/>
                </a:solidFill>
              </a:rPr>
              <a:t>Ethnicity in Maritime Book Club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2400" b="0" dirty="0">
                <a:solidFill>
                  <a:srgbClr val="2C4255"/>
                </a:solidFill>
              </a:rPr>
              <a:t>Regular network meetings</a:t>
            </a:r>
          </a:p>
          <a:p>
            <a:pPr marL="457200" lvl="0" indent="-457200">
              <a:buFont typeface="Wingdings" panose="05000000000000000000" pitchFamily="2" charset="2"/>
              <a:buChar char="ü"/>
              <a:defRPr/>
            </a:pPr>
            <a:r>
              <a:rPr lang="en-GB" sz="2400" b="0" dirty="0">
                <a:solidFill>
                  <a:srgbClr val="2C4255"/>
                </a:solidFill>
              </a:rPr>
              <a:t>Regular webinars on a range of topics including menopause, organisational change, Black History Month, LGBT+ History Month, Creating a Culture of Care, public speaking..</a:t>
            </a:r>
          </a:p>
          <a:p>
            <a:pPr lvl="0">
              <a:defRPr/>
            </a:pPr>
            <a:endParaRPr lang="en-GB" sz="2800" b="0" dirty="0">
              <a:solidFill>
                <a:srgbClr val="2C4255"/>
              </a:solidFill>
            </a:endParaRP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168B54B0-2350-4864-B11B-9FAC4AD0D8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590" y="338509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5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endParaRPr lang="en-GB" sz="3200" dirty="0">
              <a:solidFill>
                <a:srgbClr val="130087"/>
              </a:solidFill>
            </a:endParaRPr>
          </a:p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Roundtables during Shipping Week</a:t>
            </a:r>
          </a:p>
          <a:p>
            <a:pPr lvl="0">
              <a:defRPr/>
            </a:pPr>
            <a:endParaRPr lang="en-GB" sz="40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2800" b="0" dirty="0">
                <a:solidFill>
                  <a:srgbClr val="2C4255"/>
                </a:solidFill>
              </a:rPr>
              <a:t>Pride in Maritime Industry Roundtable: 13 September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2800" b="0" dirty="0">
                <a:solidFill>
                  <a:srgbClr val="2C4255"/>
                </a:solidFill>
              </a:rPr>
              <a:t>Ethnicity in Maritime: 14 September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2800" b="0" dirty="0">
                <a:solidFill>
                  <a:srgbClr val="2C4255"/>
                </a:solidFill>
              </a:rPr>
              <a:t>Women in.. Summit: 15 September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2800" b="0" dirty="0">
                <a:solidFill>
                  <a:srgbClr val="2C4255"/>
                </a:solidFill>
              </a:rPr>
              <a:t>Mental Health in Maritime: 16 September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2800" b="0" dirty="0">
                <a:solidFill>
                  <a:srgbClr val="2C4255"/>
                </a:solidFill>
              </a:rPr>
              <a:t>Diversity in Maritime Discussion: 17 September</a:t>
            </a:r>
          </a:p>
          <a:p>
            <a:pPr lvl="0">
              <a:defRPr/>
            </a:pPr>
            <a:endParaRPr lang="en-GB" sz="2800" b="0" dirty="0">
              <a:solidFill>
                <a:srgbClr val="2C4255"/>
              </a:solidFill>
            </a:endParaRP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168B54B0-2350-4864-B11B-9FAC4AD0D8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590" y="338509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2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20222383">
            <a:off x="666396" y="5028041"/>
            <a:ext cx="9980513" cy="895847"/>
          </a:xfrm>
          <a:prstGeom prst="rect">
            <a:avLst/>
          </a:prstGeom>
          <a:solidFill>
            <a:srgbClr val="CCE8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0222383">
            <a:off x="4186911" y="5547392"/>
            <a:ext cx="7062805" cy="2342756"/>
          </a:xfrm>
          <a:prstGeom prst="rect">
            <a:avLst/>
          </a:prstGeom>
          <a:solidFill>
            <a:srgbClr val="2C425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1" tIns="45686" rIns="91371" bIns="45686"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12BE95-C186-48C1-92B0-8DB2CEB61F19}"/>
              </a:ext>
            </a:extLst>
          </p:cNvPr>
          <p:cNvSpPr txBox="1"/>
          <p:nvPr/>
        </p:nvSpPr>
        <p:spPr>
          <a:xfrm>
            <a:off x="3673455" y="2314749"/>
            <a:ext cx="156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Maritime Skills Commission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AD56DB-7F02-4B27-A1D0-403C28F5A056}"/>
              </a:ext>
            </a:extLst>
          </p:cNvPr>
          <p:cNvSpPr txBox="1">
            <a:spLocks/>
          </p:cNvSpPr>
          <p:nvPr/>
        </p:nvSpPr>
        <p:spPr>
          <a:xfrm>
            <a:off x="611560" y="1268760"/>
            <a:ext cx="8064128" cy="439248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E3715"/>
                </a:solidFill>
                <a:latin typeface="Roboto Slab" pitchFamily="2" charset="0"/>
                <a:ea typeface="Roboto Slab" pitchFamily="2" charset="0"/>
                <a:cs typeface="+mj-cs"/>
              </a:defRPr>
            </a:lvl1pPr>
          </a:lstStyle>
          <a:p>
            <a:pPr lvl="0">
              <a:defRPr/>
            </a:pPr>
            <a:endParaRPr lang="en-GB" sz="3200" dirty="0">
              <a:solidFill>
                <a:srgbClr val="130087"/>
              </a:solidFill>
            </a:endParaRPr>
          </a:p>
          <a:p>
            <a:pPr lvl="0">
              <a:defRPr/>
            </a:pPr>
            <a:r>
              <a:rPr lang="en-GB" sz="3200" dirty="0">
                <a:solidFill>
                  <a:srgbClr val="130087"/>
                </a:solidFill>
              </a:rPr>
              <a:t>Upcoming network meetings</a:t>
            </a:r>
          </a:p>
          <a:p>
            <a:pPr lvl="0">
              <a:defRPr/>
            </a:pPr>
            <a:endParaRPr lang="en-GB" sz="4000" b="0" dirty="0">
              <a:solidFill>
                <a:srgbClr val="2C4255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3200" b="0" dirty="0">
                <a:solidFill>
                  <a:srgbClr val="2C4255"/>
                </a:solidFill>
              </a:rPr>
              <a:t>Mental Health Network: 22 September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b="0" dirty="0">
                <a:solidFill>
                  <a:srgbClr val="2C4255"/>
                </a:solidFill>
              </a:rPr>
              <a:t>Women’s Network: 6 October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3200" b="0" dirty="0">
                <a:solidFill>
                  <a:srgbClr val="2C4255"/>
                </a:solidFill>
              </a:rPr>
              <a:t>Ethnicity Network: 12 October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GB" sz="3200" b="0" dirty="0">
                <a:solidFill>
                  <a:srgbClr val="2C4255"/>
                </a:solidFill>
              </a:rPr>
              <a:t>Pride Network: 13 October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r>
              <a:rPr lang="en-GB" sz="2800" b="0" dirty="0">
                <a:solidFill>
                  <a:srgbClr val="2C4255"/>
                </a:solidFill>
                <a:hlinkClick r:id="rId2"/>
              </a:rPr>
              <a:t>www.diversityinmaritime.uk</a:t>
            </a:r>
            <a:endParaRPr lang="en-GB" sz="2800" b="0" dirty="0">
              <a:solidFill>
                <a:srgbClr val="2C4255"/>
              </a:solidFill>
            </a:endParaRPr>
          </a:p>
          <a:p>
            <a:pPr lvl="0">
              <a:defRPr/>
            </a:pPr>
            <a:endParaRPr lang="en-GB" sz="2800" b="0" dirty="0">
              <a:solidFill>
                <a:srgbClr val="2C4255"/>
              </a:solidFill>
            </a:endParaRPr>
          </a:p>
          <a:p>
            <a:pPr lvl="0">
              <a:defRPr/>
            </a:pPr>
            <a:endParaRPr lang="en-GB" sz="3200" b="0" dirty="0">
              <a:solidFill>
                <a:srgbClr val="2C4255"/>
              </a:solidFill>
            </a:endParaRPr>
          </a:p>
          <a:p>
            <a:pPr lvl="0">
              <a:defRPr/>
            </a:pP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8E371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  <a:t> </a:t>
            </a: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b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C4255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+mj-cs"/>
              </a:rPr>
            </a:b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2C4255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+mj-cs"/>
            </a:endParaRPr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27E8E97B-703B-4C09-B895-963E3D18A2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868" y="253930"/>
            <a:ext cx="2782264" cy="85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55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EAE721D5AD2A4CA5323CEBC2567D20" ma:contentTypeVersion="10" ma:contentTypeDescription="Create a new document." ma:contentTypeScope="" ma:versionID="856e2047af4c722eea0249752297b1a3">
  <xsd:schema xmlns:xsd="http://www.w3.org/2001/XMLSchema" xmlns:xs="http://www.w3.org/2001/XMLSchema" xmlns:p="http://schemas.microsoft.com/office/2006/metadata/properties" xmlns:ns2="4a17e47a-5d0c-44bb-81b8-3603176a9fd4" targetNamespace="http://schemas.microsoft.com/office/2006/metadata/properties" ma:root="true" ma:fieldsID="e84db5ba4228671132a3608eb7455f65" ns2:_="">
    <xsd:import namespace="4a17e47a-5d0c-44bb-81b8-3603176a9f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17e47a-5d0c-44bb-81b8-3603176a9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21AAAD-798E-44BF-B26F-90F19B208D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17e47a-5d0c-44bb-81b8-3603176a9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C824E9-A781-4F9A-8F38-4019AB5DED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06F537-BC56-4C41-A32D-DDB4C5C3E9DA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4a17e47a-5d0c-44bb-81b8-3603176a9fd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32121</TotalTime>
  <Words>334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Wingdings</vt:lpstr>
      <vt:lpstr>Arial</vt:lpstr>
      <vt:lpstr>Roboto Slab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#WomenInMaritime</dc:title>
  <dc:creator>Ben Murray</dc:creator>
  <cp:lastModifiedBy>Chrissie Clarke</cp:lastModifiedBy>
  <cp:revision>187</cp:revision>
  <cp:lastPrinted>2019-10-03T13:27:00Z</cp:lastPrinted>
  <dcterms:created xsi:type="dcterms:W3CDTF">2018-02-20T16:48:09Z</dcterms:created>
  <dcterms:modified xsi:type="dcterms:W3CDTF">2021-09-08T07:06:09Z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0x01010099EAE721D5AD2A4CA5323CEBC2567D20</vt:lpwstr>
  </property>
</Properties>
</file>