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E1D85-F4FD-EFB5-F7C3-2A3556826A93}" v="145" dt="2022-01-11T16:58:59.718"/>
    <p1510:client id="{742F495B-6FDD-27D5-6300-2500380BFE7F}" v="4" dt="2022-01-11T17:17:42.447"/>
    <p1510:client id="{D6958736-ACF9-43AC-B3C0-B1B462416076}" v="963" dt="2022-01-11T16:47:14.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Dorn" userId="S::00003508@stockton.ac.uk::a1346f7c-a85e-4981-96b7-423841518d41" providerId="AD" clId="Web-{742F495B-6FDD-27D5-6300-2500380BFE7F}"/>
    <pc:docChg chg="modSld">
      <pc:chgData name="Phil Dorn" userId="S::00003508@stockton.ac.uk::a1346f7c-a85e-4981-96b7-423841518d41" providerId="AD" clId="Web-{742F495B-6FDD-27D5-6300-2500380BFE7F}" dt="2022-01-11T17:17:42.447" v="3" actId="20577"/>
      <pc:docMkLst>
        <pc:docMk/>
      </pc:docMkLst>
      <pc:sldChg chg="modSp">
        <pc:chgData name="Phil Dorn" userId="S::00003508@stockton.ac.uk::a1346f7c-a85e-4981-96b7-423841518d41" providerId="AD" clId="Web-{742F495B-6FDD-27D5-6300-2500380BFE7F}" dt="2022-01-11T17:02:31.234" v="1" actId="20577"/>
        <pc:sldMkLst>
          <pc:docMk/>
          <pc:sldMk cId="1468101939" sldId="261"/>
        </pc:sldMkLst>
        <pc:spChg chg="mod">
          <ac:chgData name="Phil Dorn" userId="S::00003508@stockton.ac.uk::a1346f7c-a85e-4981-96b7-423841518d41" providerId="AD" clId="Web-{742F495B-6FDD-27D5-6300-2500380BFE7F}" dt="2022-01-11T17:02:31.234" v="1" actId="20577"/>
          <ac:spMkLst>
            <pc:docMk/>
            <pc:sldMk cId="1468101939" sldId="261"/>
            <ac:spMk id="3" creationId="{0B11D580-1E90-44DC-8BBE-844D5B5A3F80}"/>
          </ac:spMkLst>
        </pc:spChg>
      </pc:sldChg>
      <pc:sldChg chg="modSp">
        <pc:chgData name="Phil Dorn" userId="S::00003508@stockton.ac.uk::a1346f7c-a85e-4981-96b7-423841518d41" providerId="AD" clId="Web-{742F495B-6FDD-27D5-6300-2500380BFE7F}" dt="2022-01-11T17:17:42.447" v="3" actId="20577"/>
        <pc:sldMkLst>
          <pc:docMk/>
          <pc:sldMk cId="1346064338" sldId="262"/>
        </pc:sldMkLst>
        <pc:spChg chg="mod">
          <ac:chgData name="Phil Dorn" userId="S::00003508@stockton.ac.uk::a1346f7c-a85e-4981-96b7-423841518d41" providerId="AD" clId="Web-{742F495B-6FDD-27D5-6300-2500380BFE7F}" dt="2022-01-11T17:17:42.447" v="3" actId="20577"/>
          <ac:spMkLst>
            <pc:docMk/>
            <pc:sldMk cId="1346064338" sldId="262"/>
            <ac:spMk id="2" creationId="{915D89E4-B2DB-46FD-8669-91B20D985DE6}"/>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85894-380C-453B-A515-ABBE9A8C8CD8}"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C6BE011-F43D-41D4-8791-E2CE868ADCE5}">
      <dgm:prSet/>
      <dgm:spPr/>
      <dgm:t>
        <a:bodyPr/>
        <a:lstStyle/>
        <a:p>
          <a:pPr>
            <a:lnSpc>
              <a:spcPct val="100000"/>
            </a:lnSpc>
          </a:pPr>
          <a:r>
            <a:rPr lang="en-US"/>
            <a:t>Port Operative</a:t>
          </a:r>
        </a:p>
      </dgm:t>
    </dgm:pt>
    <dgm:pt modelId="{78FE00AA-6C0F-40C0-877E-3E1DEDA2D741}" type="parTrans" cxnId="{987DF62D-A389-4CC8-AFEC-2C0EBB5D9628}">
      <dgm:prSet/>
      <dgm:spPr/>
      <dgm:t>
        <a:bodyPr/>
        <a:lstStyle/>
        <a:p>
          <a:endParaRPr lang="en-US"/>
        </a:p>
      </dgm:t>
    </dgm:pt>
    <dgm:pt modelId="{FBD38CFE-36C1-4B20-8B47-9237C9638A0B}" type="sibTrans" cxnId="{987DF62D-A389-4CC8-AFEC-2C0EBB5D9628}">
      <dgm:prSet/>
      <dgm:spPr/>
      <dgm:t>
        <a:bodyPr/>
        <a:lstStyle/>
        <a:p>
          <a:endParaRPr lang="en-US"/>
        </a:p>
      </dgm:t>
    </dgm:pt>
    <dgm:pt modelId="{0288BC52-4E7D-4263-8C32-54E8691C49C3}">
      <dgm:prSet/>
      <dgm:spPr/>
      <dgm:t>
        <a:bodyPr/>
        <a:lstStyle/>
        <a:p>
          <a:pPr>
            <a:lnSpc>
              <a:spcPct val="100000"/>
            </a:lnSpc>
          </a:pPr>
          <a:r>
            <a:rPr lang="en-US"/>
            <a:t>Supply Chain Operative</a:t>
          </a:r>
        </a:p>
      </dgm:t>
    </dgm:pt>
    <dgm:pt modelId="{14BF4C94-F4C2-48CE-8775-A499F3B3025C}" type="parTrans" cxnId="{49CAAFAE-D273-46CA-B550-C11886245848}">
      <dgm:prSet/>
      <dgm:spPr/>
      <dgm:t>
        <a:bodyPr/>
        <a:lstStyle/>
        <a:p>
          <a:endParaRPr lang="en-US"/>
        </a:p>
      </dgm:t>
    </dgm:pt>
    <dgm:pt modelId="{8A73DEBA-70B1-4330-A670-A8B0E5AECC0F}" type="sibTrans" cxnId="{49CAAFAE-D273-46CA-B550-C11886245848}">
      <dgm:prSet/>
      <dgm:spPr/>
      <dgm:t>
        <a:bodyPr/>
        <a:lstStyle/>
        <a:p>
          <a:endParaRPr lang="en-US"/>
        </a:p>
      </dgm:t>
    </dgm:pt>
    <dgm:pt modelId="{9C2A3672-52F8-4C38-8FB6-D3ACA297CDAA}">
      <dgm:prSet/>
      <dgm:spPr/>
      <dgm:t>
        <a:bodyPr/>
        <a:lstStyle/>
        <a:p>
          <a:pPr>
            <a:lnSpc>
              <a:spcPct val="100000"/>
            </a:lnSpc>
          </a:pPr>
          <a:r>
            <a:rPr lang="en-US"/>
            <a:t>Supply Chain Warehousing</a:t>
          </a:r>
        </a:p>
      </dgm:t>
    </dgm:pt>
    <dgm:pt modelId="{F9F833B5-890F-4D78-BDB2-1791FAFAA834}" type="parTrans" cxnId="{CADB15F2-5046-4097-AD2B-1B005AFC422F}">
      <dgm:prSet/>
      <dgm:spPr/>
      <dgm:t>
        <a:bodyPr/>
        <a:lstStyle/>
        <a:p>
          <a:endParaRPr lang="en-US"/>
        </a:p>
      </dgm:t>
    </dgm:pt>
    <dgm:pt modelId="{F62E5E44-8A1C-430B-BDAA-3BA086B5FF19}" type="sibTrans" cxnId="{CADB15F2-5046-4097-AD2B-1B005AFC422F}">
      <dgm:prSet/>
      <dgm:spPr/>
      <dgm:t>
        <a:bodyPr/>
        <a:lstStyle/>
        <a:p>
          <a:endParaRPr lang="en-US"/>
        </a:p>
      </dgm:t>
    </dgm:pt>
    <dgm:pt modelId="{B38FD5FA-6D31-40F2-B43D-7C78E549DDAB}">
      <dgm:prSet/>
      <dgm:spPr/>
      <dgm:t>
        <a:bodyPr/>
        <a:lstStyle/>
        <a:p>
          <a:pPr>
            <a:lnSpc>
              <a:spcPct val="100000"/>
            </a:lnSpc>
          </a:pPr>
          <a:r>
            <a:rPr lang="en-US"/>
            <a:t>Team leading and Management</a:t>
          </a:r>
        </a:p>
      </dgm:t>
    </dgm:pt>
    <dgm:pt modelId="{0D768F1A-9BF6-47D6-9795-B27D17597BCB}" type="parTrans" cxnId="{85E1DCAA-2E55-46C0-9EC1-DAD01B66A417}">
      <dgm:prSet/>
      <dgm:spPr/>
      <dgm:t>
        <a:bodyPr/>
        <a:lstStyle/>
        <a:p>
          <a:endParaRPr lang="en-US"/>
        </a:p>
      </dgm:t>
    </dgm:pt>
    <dgm:pt modelId="{65CF8AD3-720B-409A-B1AC-9A9086F33468}" type="sibTrans" cxnId="{85E1DCAA-2E55-46C0-9EC1-DAD01B66A417}">
      <dgm:prSet/>
      <dgm:spPr/>
      <dgm:t>
        <a:bodyPr/>
        <a:lstStyle/>
        <a:p>
          <a:endParaRPr lang="en-US"/>
        </a:p>
      </dgm:t>
    </dgm:pt>
    <dgm:pt modelId="{A63AE29C-597F-4E32-B75E-7B010C5E1FA5}">
      <dgm:prSet/>
      <dgm:spPr/>
      <dgm:t>
        <a:bodyPr/>
        <a:lstStyle/>
        <a:p>
          <a:pPr>
            <a:lnSpc>
              <a:spcPct val="100000"/>
            </a:lnSpc>
          </a:pPr>
          <a:r>
            <a:rPr lang="en-US"/>
            <a:t>Port Agent (Coming soon)</a:t>
          </a:r>
        </a:p>
      </dgm:t>
    </dgm:pt>
    <dgm:pt modelId="{B94684A2-3D87-46FE-A1D1-A1F05CACFFEF}" type="parTrans" cxnId="{B0237A6C-E574-4549-A3B5-E4C0711BAA6D}">
      <dgm:prSet/>
      <dgm:spPr/>
      <dgm:t>
        <a:bodyPr/>
        <a:lstStyle/>
        <a:p>
          <a:endParaRPr lang="en-US"/>
        </a:p>
      </dgm:t>
    </dgm:pt>
    <dgm:pt modelId="{ACFD59AF-1064-4DF1-8635-7F323B8A4939}" type="sibTrans" cxnId="{B0237A6C-E574-4549-A3B5-E4C0711BAA6D}">
      <dgm:prSet/>
      <dgm:spPr/>
      <dgm:t>
        <a:bodyPr/>
        <a:lstStyle/>
        <a:p>
          <a:endParaRPr lang="en-US"/>
        </a:p>
      </dgm:t>
    </dgm:pt>
    <dgm:pt modelId="{C03D5CA0-9BB2-4925-8A4C-A7B4054B720F}" type="pres">
      <dgm:prSet presAssocID="{6C285894-380C-453B-A515-ABBE9A8C8CD8}" presName="root" presStyleCnt="0">
        <dgm:presLayoutVars>
          <dgm:dir/>
          <dgm:resizeHandles val="exact"/>
        </dgm:presLayoutVars>
      </dgm:prSet>
      <dgm:spPr/>
    </dgm:pt>
    <dgm:pt modelId="{190D8BE2-1265-41AC-9F2F-DF6085B864B2}" type="pres">
      <dgm:prSet presAssocID="{AC6BE011-F43D-41D4-8791-E2CE868ADCE5}" presName="compNode" presStyleCnt="0"/>
      <dgm:spPr/>
    </dgm:pt>
    <dgm:pt modelId="{11BD93DC-E593-4C8C-B414-6A81657919CA}" type="pres">
      <dgm:prSet presAssocID="{AC6BE011-F43D-41D4-8791-E2CE868ADC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chor"/>
        </a:ext>
      </dgm:extLst>
    </dgm:pt>
    <dgm:pt modelId="{40C5F089-CB02-4EFC-8A7D-F884B997F844}" type="pres">
      <dgm:prSet presAssocID="{AC6BE011-F43D-41D4-8791-E2CE868ADCE5}" presName="spaceRect" presStyleCnt="0"/>
      <dgm:spPr/>
    </dgm:pt>
    <dgm:pt modelId="{2EEC1B0A-D402-4941-86B5-F821A606117B}" type="pres">
      <dgm:prSet presAssocID="{AC6BE011-F43D-41D4-8791-E2CE868ADCE5}" presName="textRect" presStyleLbl="revTx" presStyleIdx="0" presStyleCnt="5">
        <dgm:presLayoutVars>
          <dgm:chMax val="1"/>
          <dgm:chPref val="1"/>
        </dgm:presLayoutVars>
      </dgm:prSet>
      <dgm:spPr/>
    </dgm:pt>
    <dgm:pt modelId="{DB98FAA3-8EEE-4D29-ACB1-5F25D3072A23}" type="pres">
      <dgm:prSet presAssocID="{FBD38CFE-36C1-4B20-8B47-9237C9638A0B}" presName="sibTrans" presStyleCnt="0"/>
      <dgm:spPr/>
    </dgm:pt>
    <dgm:pt modelId="{2B63629A-7F15-48DA-97AF-1FF01D8089A5}" type="pres">
      <dgm:prSet presAssocID="{0288BC52-4E7D-4263-8C32-54E8691C49C3}" presName="compNode" presStyleCnt="0"/>
      <dgm:spPr/>
    </dgm:pt>
    <dgm:pt modelId="{7DED7F13-363B-4280-A790-6768DDE61BC9}" type="pres">
      <dgm:prSet presAssocID="{0288BC52-4E7D-4263-8C32-54E8691C49C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DEC64563-89C6-43C5-8E5E-A658C875F258}" type="pres">
      <dgm:prSet presAssocID="{0288BC52-4E7D-4263-8C32-54E8691C49C3}" presName="spaceRect" presStyleCnt="0"/>
      <dgm:spPr/>
    </dgm:pt>
    <dgm:pt modelId="{A30D9108-E25A-4962-92E8-1C7A702191ED}" type="pres">
      <dgm:prSet presAssocID="{0288BC52-4E7D-4263-8C32-54E8691C49C3}" presName="textRect" presStyleLbl="revTx" presStyleIdx="1" presStyleCnt="5">
        <dgm:presLayoutVars>
          <dgm:chMax val="1"/>
          <dgm:chPref val="1"/>
        </dgm:presLayoutVars>
      </dgm:prSet>
      <dgm:spPr/>
    </dgm:pt>
    <dgm:pt modelId="{BB6EEDFB-3B72-4051-8689-787531228492}" type="pres">
      <dgm:prSet presAssocID="{8A73DEBA-70B1-4330-A670-A8B0E5AECC0F}" presName="sibTrans" presStyleCnt="0"/>
      <dgm:spPr/>
    </dgm:pt>
    <dgm:pt modelId="{3D6A8168-6AD6-45DB-AE1E-D65F7AF307EE}" type="pres">
      <dgm:prSet presAssocID="{9C2A3672-52F8-4C38-8FB6-D3ACA297CDAA}" presName="compNode" presStyleCnt="0"/>
      <dgm:spPr/>
    </dgm:pt>
    <dgm:pt modelId="{C46AAA39-5F07-4CA0-975A-963DA4F9692F}" type="pres">
      <dgm:prSet presAssocID="{9C2A3672-52F8-4C38-8FB6-D3ACA297CDA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FF910FDC-3F60-413F-9E2C-5EBF38598614}" type="pres">
      <dgm:prSet presAssocID="{9C2A3672-52F8-4C38-8FB6-D3ACA297CDAA}" presName="spaceRect" presStyleCnt="0"/>
      <dgm:spPr/>
    </dgm:pt>
    <dgm:pt modelId="{3686A8EF-3759-44BD-92D7-352CC502689D}" type="pres">
      <dgm:prSet presAssocID="{9C2A3672-52F8-4C38-8FB6-D3ACA297CDAA}" presName="textRect" presStyleLbl="revTx" presStyleIdx="2" presStyleCnt="5">
        <dgm:presLayoutVars>
          <dgm:chMax val="1"/>
          <dgm:chPref val="1"/>
        </dgm:presLayoutVars>
      </dgm:prSet>
      <dgm:spPr/>
    </dgm:pt>
    <dgm:pt modelId="{30456345-AFA5-423B-AF13-6F3E201A6693}" type="pres">
      <dgm:prSet presAssocID="{F62E5E44-8A1C-430B-BDAA-3BA086B5FF19}" presName="sibTrans" presStyleCnt="0"/>
      <dgm:spPr/>
    </dgm:pt>
    <dgm:pt modelId="{72C930B4-C0F9-4290-8C46-C74F33D7789A}" type="pres">
      <dgm:prSet presAssocID="{B38FD5FA-6D31-40F2-B43D-7C78E549DDAB}" presName="compNode" presStyleCnt="0"/>
      <dgm:spPr/>
    </dgm:pt>
    <dgm:pt modelId="{DBCBBF63-E306-4D6A-8FCF-608691F5371A}" type="pres">
      <dgm:prSet presAssocID="{B38FD5FA-6D31-40F2-B43D-7C78E549DDA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5134639F-43AB-40A5-80C6-AAB80730CD08}" type="pres">
      <dgm:prSet presAssocID="{B38FD5FA-6D31-40F2-B43D-7C78E549DDAB}" presName="spaceRect" presStyleCnt="0"/>
      <dgm:spPr/>
    </dgm:pt>
    <dgm:pt modelId="{CA00A27A-C61F-46CC-B081-C0228B7A614E}" type="pres">
      <dgm:prSet presAssocID="{B38FD5FA-6D31-40F2-B43D-7C78E549DDAB}" presName="textRect" presStyleLbl="revTx" presStyleIdx="3" presStyleCnt="5">
        <dgm:presLayoutVars>
          <dgm:chMax val="1"/>
          <dgm:chPref val="1"/>
        </dgm:presLayoutVars>
      </dgm:prSet>
      <dgm:spPr/>
    </dgm:pt>
    <dgm:pt modelId="{DE8D59B4-4ADD-4EA0-AA27-510E625AB9E2}" type="pres">
      <dgm:prSet presAssocID="{65CF8AD3-720B-409A-B1AC-9A9086F33468}" presName="sibTrans" presStyleCnt="0"/>
      <dgm:spPr/>
    </dgm:pt>
    <dgm:pt modelId="{594AE078-88C1-4C0A-8ADA-500DC29C3070}" type="pres">
      <dgm:prSet presAssocID="{A63AE29C-597F-4E32-B75E-7B010C5E1FA5}" presName="compNode" presStyleCnt="0"/>
      <dgm:spPr/>
    </dgm:pt>
    <dgm:pt modelId="{B9087F66-49FF-42E7-83E5-2AE02314FD45}" type="pres">
      <dgm:prSet presAssocID="{A63AE29C-597F-4E32-B75E-7B010C5E1FA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ug boat"/>
        </a:ext>
      </dgm:extLst>
    </dgm:pt>
    <dgm:pt modelId="{98ABEFAB-9BFB-4B6E-AE62-2FAEC84DA42C}" type="pres">
      <dgm:prSet presAssocID="{A63AE29C-597F-4E32-B75E-7B010C5E1FA5}" presName="spaceRect" presStyleCnt="0"/>
      <dgm:spPr/>
    </dgm:pt>
    <dgm:pt modelId="{20006FFC-078F-42AD-BBE7-0556340CE929}" type="pres">
      <dgm:prSet presAssocID="{A63AE29C-597F-4E32-B75E-7B010C5E1FA5}" presName="textRect" presStyleLbl="revTx" presStyleIdx="4" presStyleCnt="5">
        <dgm:presLayoutVars>
          <dgm:chMax val="1"/>
          <dgm:chPref val="1"/>
        </dgm:presLayoutVars>
      </dgm:prSet>
      <dgm:spPr/>
    </dgm:pt>
  </dgm:ptLst>
  <dgm:cxnLst>
    <dgm:cxn modelId="{987DF62D-A389-4CC8-AFEC-2C0EBB5D9628}" srcId="{6C285894-380C-453B-A515-ABBE9A8C8CD8}" destId="{AC6BE011-F43D-41D4-8791-E2CE868ADCE5}" srcOrd="0" destOrd="0" parTransId="{78FE00AA-6C0F-40C0-877E-3E1DEDA2D741}" sibTransId="{FBD38CFE-36C1-4B20-8B47-9237C9638A0B}"/>
    <dgm:cxn modelId="{B0237A6C-E574-4549-A3B5-E4C0711BAA6D}" srcId="{6C285894-380C-453B-A515-ABBE9A8C8CD8}" destId="{A63AE29C-597F-4E32-B75E-7B010C5E1FA5}" srcOrd="4" destOrd="0" parTransId="{B94684A2-3D87-46FE-A1D1-A1F05CACFFEF}" sibTransId="{ACFD59AF-1064-4DF1-8635-7F323B8A4939}"/>
    <dgm:cxn modelId="{4B503170-30D7-4ECA-B248-EB8E0EC8F2B2}" type="presOf" srcId="{A63AE29C-597F-4E32-B75E-7B010C5E1FA5}" destId="{20006FFC-078F-42AD-BBE7-0556340CE929}" srcOrd="0" destOrd="0" presId="urn:microsoft.com/office/officeart/2018/2/layout/IconLabelList"/>
    <dgm:cxn modelId="{5F98ECA3-86CE-4838-95D7-DEE9699F81D5}" type="presOf" srcId="{9C2A3672-52F8-4C38-8FB6-D3ACA297CDAA}" destId="{3686A8EF-3759-44BD-92D7-352CC502689D}" srcOrd="0" destOrd="0" presId="urn:microsoft.com/office/officeart/2018/2/layout/IconLabelList"/>
    <dgm:cxn modelId="{85E1DCAA-2E55-46C0-9EC1-DAD01B66A417}" srcId="{6C285894-380C-453B-A515-ABBE9A8C8CD8}" destId="{B38FD5FA-6D31-40F2-B43D-7C78E549DDAB}" srcOrd="3" destOrd="0" parTransId="{0D768F1A-9BF6-47D6-9795-B27D17597BCB}" sibTransId="{65CF8AD3-720B-409A-B1AC-9A9086F33468}"/>
    <dgm:cxn modelId="{49CAAFAE-D273-46CA-B550-C11886245848}" srcId="{6C285894-380C-453B-A515-ABBE9A8C8CD8}" destId="{0288BC52-4E7D-4263-8C32-54E8691C49C3}" srcOrd="1" destOrd="0" parTransId="{14BF4C94-F4C2-48CE-8775-A499F3B3025C}" sibTransId="{8A73DEBA-70B1-4330-A670-A8B0E5AECC0F}"/>
    <dgm:cxn modelId="{9A01D1D4-D8E7-41EA-95C0-B2A5CFB04667}" type="presOf" srcId="{AC6BE011-F43D-41D4-8791-E2CE868ADCE5}" destId="{2EEC1B0A-D402-4941-86B5-F821A606117B}" srcOrd="0" destOrd="0" presId="urn:microsoft.com/office/officeart/2018/2/layout/IconLabelList"/>
    <dgm:cxn modelId="{D2A50AE0-CCCE-49F6-85FD-2DF11C615482}" type="presOf" srcId="{0288BC52-4E7D-4263-8C32-54E8691C49C3}" destId="{A30D9108-E25A-4962-92E8-1C7A702191ED}" srcOrd="0" destOrd="0" presId="urn:microsoft.com/office/officeart/2018/2/layout/IconLabelList"/>
    <dgm:cxn modelId="{185817E0-BAC8-4D4F-AE4D-543960E359EF}" type="presOf" srcId="{B38FD5FA-6D31-40F2-B43D-7C78E549DDAB}" destId="{CA00A27A-C61F-46CC-B081-C0228B7A614E}" srcOrd="0" destOrd="0" presId="urn:microsoft.com/office/officeart/2018/2/layout/IconLabelList"/>
    <dgm:cxn modelId="{D20EF7EC-0B43-448F-8F6C-032C6219FC09}" type="presOf" srcId="{6C285894-380C-453B-A515-ABBE9A8C8CD8}" destId="{C03D5CA0-9BB2-4925-8A4C-A7B4054B720F}" srcOrd="0" destOrd="0" presId="urn:microsoft.com/office/officeart/2018/2/layout/IconLabelList"/>
    <dgm:cxn modelId="{CADB15F2-5046-4097-AD2B-1B005AFC422F}" srcId="{6C285894-380C-453B-A515-ABBE9A8C8CD8}" destId="{9C2A3672-52F8-4C38-8FB6-D3ACA297CDAA}" srcOrd="2" destOrd="0" parTransId="{F9F833B5-890F-4D78-BDB2-1791FAFAA834}" sibTransId="{F62E5E44-8A1C-430B-BDAA-3BA086B5FF19}"/>
    <dgm:cxn modelId="{57C55F37-0D0D-4FC8-B5A6-B01D6077EC56}" type="presParOf" srcId="{C03D5CA0-9BB2-4925-8A4C-A7B4054B720F}" destId="{190D8BE2-1265-41AC-9F2F-DF6085B864B2}" srcOrd="0" destOrd="0" presId="urn:microsoft.com/office/officeart/2018/2/layout/IconLabelList"/>
    <dgm:cxn modelId="{46D9C165-3973-4C08-87B4-2602A8AA8166}" type="presParOf" srcId="{190D8BE2-1265-41AC-9F2F-DF6085B864B2}" destId="{11BD93DC-E593-4C8C-B414-6A81657919CA}" srcOrd="0" destOrd="0" presId="urn:microsoft.com/office/officeart/2018/2/layout/IconLabelList"/>
    <dgm:cxn modelId="{C3E40783-728F-47FB-BC45-1FE64F4FCB94}" type="presParOf" srcId="{190D8BE2-1265-41AC-9F2F-DF6085B864B2}" destId="{40C5F089-CB02-4EFC-8A7D-F884B997F844}" srcOrd="1" destOrd="0" presId="urn:microsoft.com/office/officeart/2018/2/layout/IconLabelList"/>
    <dgm:cxn modelId="{E13CEF64-D16B-4E5B-9DA6-F866ED449F90}" type="presParOf" srcId="{190D8BE2-1265-41AC-9F2F-DF6085B864B2}" destId="{2EEC1B0A-D402-4941-86B5-F821A606117B}" srcOrd="2" destOrd="0" presId="urn:microsoft.com/office/officeart/2018/2/layout/IconLabelList"/>
    <dgm:cxn modelId="{77494998-59B1-4990-8F6B-534E5DCC12DD}" type="presParOf" srcId="{C03D5CA0-9BB2-4925-8A4C-A7B4054B720F}" destId="{DB98FAA3-8EEE-4D29-ACB1-5F25D3072A23}" srcOrd="1" destOrd="0" presId="urn:microsoft.com/office/officeart/2018/2/layout/IconLabelList"/>
    <dgm:cxn modelId="{8FE0D10E-4440-4EF9-9CD3-DDDCCF57DA3E}" type="presParOf" srcId="{C03D5CA0-9BB2-4925-8A4C-A7B4054B720F}" destId="{2B63629A-7F15-48DA-97AF-1FF01D8089A5}" srcOrd="2" destOrd="0" presId="urn:microsoft.com/office/officeart/2018/2/layout/IconLabelList"/>
    <dgm:cxn modelId="{6E1864F4-8662-49B6-9369-F64DFB5BF363}" type="presParOf" srcId="{2B63629A-7F15-48DA-97AF-1FF01D8089A5}" destId="{7DED7F13-363B-4280-A790-6768DDE61BC9}" srcOrd="0" destOrd="0" presId="urn:microsoft.com/office/officeart/2018/2/layout/IconLabelList"/>
    <dgm:cxn modelId="{E9441DC3-4CCE-43B7-8CCE-40F35DAEA715}" type="presParOf" srcId="{2B63629A-7F15-48DA-97AF-1FF01D8089A5}" destId="{DEC64563-89C6-43C5-8E5E-A658C875F258}" srcOrd="1" destOrd="0" presId="urn:microsoft.com/office/officeart/2018/2/layout/IconLabelList"/>
    <dgm:cxn modelId="{3A9B65B1-BA63-4BE6-BD93-6864176D4156}" type="presParOf" srcId="{2B63629A-7F15-48DA-97AF-1FF01D8089A5}" destId="{A30D9108-E25A-4962-92E8-1C7A702191ED}" srcOrd="2" destOrd="0" presId="urn:microsoft.com/office/officeart/2018/2/layout/IconLabelList"/>
    <dgm:cxn modelId="{B67671F4-8822-4EE6-93C5-F0B14FDFA88A}" type="presParOf" srcId="{C03D5CA0-9BB2-4925-8A4C-A7B4054B720F}" destId="{BB6EEDFB-3B72-4051-8689-787531228492}" srcOrd="3" destOrd="0" presId="urn:microsoft.com/office/officeart/2018/2/layout/IconLabelList"/>
    <dgm:cxn modelId="{934BF30A-A22D-4E9B-AB04-2BAB599DB025}" type="presParOf" srcId="{C03D5CA0-9BB2-4925-8A4C-A7B4054B720F}" destId="{3D6A8168-6AD6-45DB-AE1E-D65F7AF307EE}" srcOrd="4" destOrd="0" presId="urn:microsoft.com/office/officeart/2018/2/layout/IconLabelList"/>
    <dgm:cxn modelId="{A1BCFD89-E87C-4DFC-AB5B-CD0052D79D66}" type="presParOf" srcId="{3D6A8168-6AD6-45DB-AE1E-D65F7AF307EE}" destId="{C46AAA39-5F07-4CA0-975A-963DA4F9692F}" srcOrd="0" destOrd="0" presId="urn:microsoft.com/office/officeart/2018/2/layout/IconLabelList"/>
    <dgm:cxn modelId="{7C9BC800-E485-42EC-9240-77637187E09E}" type="presParOf" srcId="{3D6A8168-6AD6-45DB-AE1E-D65F7AF307EE}" destId="{FF910FDC-3F60-413F-9E2C-5EBF38598614}" srcOrd="1" destOrd="0" presId="urn:microsoft.com/office/officeart/2018/2/layout/IconLabelList"/>
    <dgm:cxn modelId="{A767829D-8D9F-4E72-B734-CC7F19059299}" type="presParOf" srcId="{3D6A8168-6AD6-45DB-AE1E-D65F7AF307EE}" destId="{3686A8EF-3759-44BD-92D7-352CC502689D}" srcOrd="2" destOrd="0" presId="urn:microsoft.com/office/officeart/2018/2/layout/IconLabelList"/>
    <dgm:cxn modelId="{DE4E3AEA-FDEC-4613-9AB0-49B73A7E3819}" type="presParOf" srcId="{C03D5CA0-9BB2-4925-8A4C-A7B4054B720F}" destId="{30456345-AFA5-423B-AF13-6F3E201A6693}" srcOrd="5" destOrd="0" presId="urn:microsoft.com/office/officeart/2018/2/layout/IconLabelList"/>
    <dgm:cxn modelId="{2904FE7D-8E8F-4597-B8E2-5D20FB8D96D5}" type="presParOf" srcId="{C03D5CA0-9BB2-4925-8A4C-A7B4054B720F}" destId="{72C930B4-C0F9-4290-8C46-C74F33D7789A}" srcOrd="6" destOrd="0" presId="urn:microsoft.com/office/officeart/2018/2/layout/IconLabelList"/>
    <dgm:cxn modelId="{402606D0-72A5-46CD-BB6B-CE2D566A116E}" type="presParOf" srcId="{72C930B4-C0F9-4290-8C46-C74F33D7789A}" destId="{DBCBBF63-E306-4D6A-8FCF-608691F5371A}" srcOrd="0" destOrd="0" presId="urn:microsoft.com/office/officeart/2018/2/layout/IconLabelList"/>
    <dgm:cxn modelId="{53F4F5A1-9C63-4BBB-887B-C7BC5D5B8D92}" type="presParOf" srcId="{72C930B4-C0F9-4290-8C46-C74F33D7789A}" destId="{5134639F-43AB-40A5-80C6-AAB80730CD08}" srcOrd="1" destOrd="0" presId="urn:microsoft.com/office/officeart/2018/2/layout/IconLabelList"/>
    <dgm:cxn modelId="{74E77670-F24F-484A-96B1-54F93AE18BC1}" type="presParOf" srcId="{72C930B4-C0F9-4290-8C46-C74F33D7789A}" destId="{CA00A27A-C61F-46CC-B081-C0228B7A614E}" srcOrd="2" destOrd="0" presId="urn:microsoft.com/office/officeart/2018/2/layout/IconLabelList"/>
    <dgm:cxn modelId="{F601C520-E4D8-4C59-9F8A-5671E6BBA109}" type="presParOf" srcId="{C03D5CA0-9BB2-4925-8A4C-A7B4054B720F}" destId="{DE8D59B4-4ADD-4EA0-AA27-510E625AB9E2}" srcOrd="7" destOrd="0" presId="urn:microsoft.com/office/officeart/2018/2/layout/IconLabelList"/>
    <dgm:cxn modelId="{3FFD50DB-B04E-499D-ACA9-E421A58729BD}" type="presParOf" srcId="{C03D5CA0-9BB2-4925-8A4C-A7B4054B720F}" destId="{594AE078-88C1-4C0A-8ADA-500DC29C3070}" srcOrd="8" destOrd="0" presId="urn:microsoft.com/office/officeart/2018/2/layout/IconLabelList"/>
    <dgm:cxn modelId="{F756E0E5-1B21-4B20-8122-022AA8289A8F}" type="presParOf" srcId="{594AE078-88C1-4C0A-8ADA-500DC29C3070}" destId="{B9087F66-49FF-42E7-83E5-2AE02314FD45}" srcOrd="0" destOrd="0" presId="urn:microsoft.com/office/officeart/2018/2/layout/IconLabelList"/>
    <dgm:cxn modelId="{C30FF2AA-6BCA-4000-AF89-7E639E1CCB1F}" type="presParOf" srcId="{594AE078-88C1-4C0A-8ADA-500DC29C3070}" destId="{98ABEFAB-9BFB-4B6E-AE62-2FAEC84DA42C}" srcOrd="1" destOrd="0" presId="urn:microsoft.com/office/officeart/2018/2/layout/IconLabelList"/>
    <dgm:cxn modelId="{0C4C2C55-5B80-41FB-B834-5F0F430B36EE}" type="presParOf" srcId="{594AE078-88C1-4C0A-8ADA-500DC29C3070}" destId="{20006FFC-078F-42AD-BBE7-0556340CE92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D93DC-E593-4C8C-B414-6A81657919CA}">
      <dsp:nvSpPr>
        <dsp:cNvPr id="0" name=""/>
        <dsp:cNvSpPr/>
      </dsp:nvSpPr>
      <dsp:spPr>
        <a:xfrm>
          <a:off x="417273" y="321286"/>
          <a:ext cx="681064" cy="6810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C1B0A-D402-4941-86B5-F821A606117B}">
      <dsp:nvSpPr>
        <dsp:cNvPr id="0" name=""/>
        <dsp:cNvSpPr/>
      </dsp:nvSpPr>
      <dsp:spPr>
        <a:xfrm>
          <a:off x="1067" y="1247386"/>
          <a:ext cx="1513476" cy="60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Port Operative</a:t>
          </a:r>
        </a:p>
      </dsp:txBody>
      <dsp:txXfrm>
        <a:off x="1067" y="1247386"/>
        <a:ext cx="1513476" cy="605390"/>
      </dsp:txXfrm>
    </dsp:sp>
    <dsp:sp modelId="{7DED7F13-363B-4280-A790-6768DDE61BC9}">
      <dsp:nvSpPr>
        <dsp:cNvPr id="0" name=""/>
        <dsp:cNvSpPr/>
      </dsp:nvSpPr>
      <dsp:spPr>
        <a:xfrm>
          <a:off x="2195608" y="321286"/>
          <a:ext cx="681064" cy="6810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0D9108-E25A-4962-92E8-1C7A702191ED}">
      <dsp:nvSpPr>
        <dsp:cNvPr id="0" name=""/>
        <dsp:cNvSpPr/>
      </dsp:nvSpPr>
      <dsp:spPr>
        <a:xfrm>
          <a:off x="1779402" y="1247386"/>
          <a:ext cx="1513476" cy="60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Supply Chain Operative</a:t>
          </a:r>
        </a:p>
      </dsp:txBody>
      <dsp:txXfrm>
        <a:off x="1779402" y="1247386"/>
        <a:ext cx="1513476" cy="605390"/>
      </dsp:txXfrm>
    </dsp:sp>
    <dsp:sp modelId="{C46AAA39-5F07-4CA0-975A-963DA4F9692F}">
      <dsp:nvSpPr>
        <dsp:cNvPr id="0" name=""/>
        <dsp:cNvSpPr/>
      </dsp:nvSpPr>
      <dsp:spPr>
        <a:xfrm>
          <a:off x="3973943" y="321286"/>
          <a:ext cx="681064" cy="6810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86A8EF-3759-44BD-92D7-352CC502689D}">
      <dsp:nvSpPr>
        <dsp:cNvPr id="0" name=""/>
        <dsp:cNvSpPr/>
      </dsp:nvSpPr>
      <dsp:spPr>
        <a:xfrm>
          <a:off x="3557737" y="1247386"/>
          <a:ext cx="1513476" cy="60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Supply Chain Warehousing</a:t>
          </a:r>
        </a:p>
      </dsp:txBody>
      <dsp:txXfrm>
        <a:off x="3557737" y="1247386"/>
        <a:ext cx="1513476" cy="605390"/>
      </dsp:txXfrm>
    </dsp:sp>
    <dsp:sp modelId="{DBCBBF63-E306-4D6A-8FCF-608691F5371A}">
      <dsp:nvSpPr>
        <dsp:cNvPr id="0" name=""/>
        <dsp:cNvSpPr/>
      </dsp:nvSpPr>
      <dsp:spPr>
        <a:xfrm>
          <a:off x="1306440" y="2231146"/>
          <a:ext cx="681064" cy="6810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0A27A-C61F-46CC-B081-C0228B7A614E}">
      <dsp:nvSpPr>
        <dsp:cNvPr id="0" name=""/>
        <dsp:cNvSpPr/>
      </dsp:nvSpPr>
      <dsp:spPr>
        <a:xfrm>
          <a:off x="890234" y="3157245"/>
          <a:ext cx="1513476" cy="60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Team leading and Management</a:t>
          </a:r>
        </a:p>
      </dsp:txBody>
      <dsp:txXfrm>
        <a:off x="890234" y="3157245"/>
        <a:ext cx="1513476" cy="605390"/>
      </dsp:txXfrm>
    </dsp:sp>
    <dsp:sp modelId="{B9087F66-49FF-42E7-83E5-2AE02314FD45}">
      <dsp:nvSpPr>
        <dsp:cNvPr id="0" name=""/>
        <dsp:cNvSpPr/>
      </dsp:nvSpPr>
      <dsp:spPr>
        <a:xfrm>
          <a:off x="3084775" y="2231146"/>
          <a:ext cx="681064" cy="6810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006FFC-078F-42AD-BBE7-0556340CE929}">
      <dsp:nvSpPr>
        <dsp:cNvPr id="0" name=""/>
        <dsp:cNvSpPr/>
      </dsp:nvSpPr>
      <dsp:spPr>
        <a:xfrm>
          <a:off x="2668569" y="3157245"/>
          <a:ext cx="1513476" cy="60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Port Agent (Coming soon)</a:t>
          </a:r>
        </a:p>
      </dsp:txBody>
      <dsp:txXfrm>
        <a:off x="2668569" y="3157245"/>
        <a:ext cx="1513476" cy="6053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mma@elite-consult.co.u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10;&#10;Description automatically generated">
            <a:extLst>
              <a:ext uri="{FF2B5EF4-FFF2-40B4-BE49-F238E27FC236}">
                <a16:creationId xmlns:a16="http://schemas.microsoft.com/office/drawing/2014/main" id="{2E05D331-4CD2-46B0-9977-BE090CE6AE6C}"/>
              </a:ext>
            </a:extLst>
          </p:cNvPr>
          <p:cNvPicPr>
            <a:picLocks noChangeAspect="1"/>
          </p:cNvPicPr>
          <p:nvPr/>
        </p:nvPicPr>
        <p:blipFill>
          <a:blip r:embed="rId2"/>
          <a:stretch>
            <a:fillRect/>
          </a:stretch>
        </p:blipFill>
        <p:spPr>
          <a:xfrm>
            <a:off x="932341" y="1863801"/>
            <a:ext cx="10327316" cy="4440746"/>
          </a:xfrm>
          <a:prstGeom prst="rect">
            <a:avLst/>
          </a:prstGeom>
        </p:spPr>
      </p:pic>
      <p:pic>
        <p:nvPicPr>
          <p:cNvPr id="5" name="Picture 5">
            <a:extLst>
              <a:ext uri="{FF2B5EF4-FFF2-40B4-BE49-F238E27FC236}">
                <a16:creationId xmlns:a16="http://schemas.microsoft.com/office/drawing/2014/main" id="{9F3C7263-1E7C-411D-A786-608CF5C19F0C}"/>
              </a:ext>
            </a:extLst>
          </p:cNvPr>
          <p:cNvPicPr>
            <a:picLocks noChangeAspect="1"/>
          </p:cNvPicPr>
          <p:nvPr/>
        </p:nvPicPr>
        <p:blipFill>
          <a:blip r:embed="rId3"/>
          <a:stretch>
            <a:fillRect/>
          </a:stretch>
        </p:blipFill>
        <p:spPr>
          <a:xfrm>
            <a:off x="8820150" y="319087"/>
            <a:ext cx="981075" cy="981075"/>
          </a:xfrm>
          <a:prstGeom prst="rect">
            <a:avLst/>
          </a:prstGeom>
        </p:spPr>
      </p:pic>
      <p:pic>
        <p:nvPicPr>
          <p:cNvPr id="6" name="Picture 6" descr="A picture containing text, golf&#10;&#10;Description automatically generated">
            <a:extLst>
              <a:ext uri="{FF2B5EF4-FFF2-40B4-BE49-F238E27FC236}">
                <a16:creationId xmlns:a16="http://schemas.microsoft.com/office/drawing/2014/main" id="{F57E5B4C-79AB-412A-A72D-9ECF26B2E8A8}"/>
              </a:ext>
            </a:extLst>
          </p:cNvPr>
          <p:cNvPicPr>
            <a:picLocks noChangeAspect="1"/>
          </p:cNvPicPr>
          <p:nvPr/>
        </p:nvPicPr>
        <p:blipFill>
          <a:blip r:embed="rId4"/>
          <a:stretch>
            <a:fillRect/>
          </a:stretch>
        </p:blipFill>
        <p:spPr>
          <a:xfrm>
            <a:off x="10110787" y="314325"/>
            <a:ext cx="971550" cy="990600"/>
          </a:xfrm>
          <a:prstGeom prst="rect">
            <a:avLst/>
          </a:prstGeom>
        </p:spPr>
      </p:pic>
      <p:pic>
        <p:nvPicPr>
          <p:cNvPr id="7" name="Picture 7">
            <a:extLst>
              <a:ext uri="{FF2B5EF4-FFF2-40B4-BE49-F238E27FC236}">
                <a16:creationId xmlns:a16="http://schemas.microsoft.com/office/drawing/2014/main" id="{15A95803-11B4-4D65-946E-AF1134C9D97F}"/>
              </a:ext>
            </a:extLst>
          </p:cNvPr>
          <p:cNvPicPr>
            <a:picLocks noChangeAspect="1"/>
          </p:cNvPicPr>
          <p:nvPr/>
        </p:nvPicPr>
        <p:blipFill>
          <a:blip r:embed="rId5"/>
          <a:stretch>
            <a:fillRect/>
          </a:stretch>
        </p:blipFill>
        <p:spPr>
          <a:xfrm>
            <a:off x="6727031" y="-19050"/>
            <a:ext cx="1643063" cy="163353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9C2A4-04A9-4E76-89FA-E976365C0A8E}"/>
              </a:ext>
            </a:extLst>
          </p:cNvPr>
          <p:cNvSpPr>
            <a:spLocks noGrp="1"/>
          </p:cNvSpPr>
          <p:nvPr>
            <p:ph type="title"/>
          </p:nvPr>
        </p:nvSpPr>
        <p:spPr>
          <a:xfrm>
            <a:off x="838200" y="365126"/>
            <a:ext cx="9808597" cy="1146176"/>
          </a:xfrm>
        </p:spPr>
        <p:txBody>
          <a:bodyPr>
            <a:normAutofit/>
          </a:bodyPr>
          <a:lstStyle/>
          <a:p>
            <a:r>
              <a:rPr lang="en-US">
                <a:solidFill>
                  <a:schemeClr val="bg1"/>
                </a:solidFill>
                <a:cs typeface="Calibri Light"/>
              </a:rPr>
              <a:t>ICS Courses</a:t>
            </a:r>
            <a:endParaRPr lang="en-US">
              <a:solidFill>
                <a:schemeClr val="bg1"/>
              </a:solidFill>
            </a:endParaRP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0B9CC570-7B43-4BBB-B0FB-2D6F4F3B3407}"/>
              </a:ext>
            </a:extLst>
          </p:cNvPr>
          <p:cNvPicPr>
            <a:picLocks noGrp="1" noChangeAspect="1"/>
          </p:cNvPicPr>
          <p:nvPr>
            <p:ph idx="1"/>
          </p:nvPr>
        </p:nvPicPr>
        <p:blipFill>
          <a:blip r:embed="rId2"/>
          <a:stretch>
            <a:fillRect/>
          </a:stretch>
        </p:blipFill>
        <p:spPr>
          <a:xfrm>
            <a:off x="8520112" y="61118"/>
            <a:ext cx="1393032" cy="1383507"/>
          </a:xfrm>
        </p:spPr>
      </p:pic>
      <p:sp>
        <p:nvSpPr>
          <p:cNvPr id="23" name="Freeform: Shape 22">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FB7ADDCE-C2E3-42B9-BFA4-144555D0881D}"/>
              </a:ext>
            </a:extLst>
          </p:cNvPr>
          <p:cNvSpPr txBox="1"/>
          <p:nvPr/>
        </p:nvSpPr>
        <p:spPr>
          <a:xfrm>
            <a:off x="688181" y="2259805"/>
            <a:ext cx="713660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Shipping world explained </a:t>
            </a:r>
            <a:r>
              <a:rPr lang="en-US"/>
              <a:t>– 1day course aimed at learners who are either new to the shipping industry are who work in related areas and would like to  find out more about how global shipping works</a:t>
            </a:r>
          </a:p>
          <a:p>
            <a:endParaRPr lang="en-US">
              <a:cs typeface="Calibri"/>
            </a:endParaRPr>
          </a:p>
          <a:p>
            <a:r>
              <a:rPr lang="en-US" b="1">
                <a:cs typeface="Calibri"/>
              </a:rPr>
              <a:t>Understanding Shipping</a:t>
            </a:r>
            <a:r>
              <a:rPr lang="en-US">
                <a:cs typeface="Calibri"/>
              </a:rPr>
              <a:t>  - 2-week course </a:t>
            </a:r>
            <a:r>
              <a:rPr lang="en-US">
                <a:ea typeface="+mn-lt"/>
                <a:cs typeface="+mn-lt"/>
              </a:rPr>
              <a:t> is ideal for people with very little industry experience but would like to gain a basic practical and theoretical knowledge. It is also a great way to ease into study and gives an overall view of the shipping business both worldwide and within the Local area. We've also an extensive list of local guest speakers from across the shipping spectrum.</a:t>
            </a:r>
          </a:p>
        </p:txBody>
      </p:sp>
    </p:spTree>
    <p:extLst>
      <p:ext uri="{BB962C8B-B14F-4D97-AF65-F5344CB8AC3E}">
        <p14:creationId xmlns:p14="http://schemas.microsoft.com/office/powerpoint/2010/main" val="103109252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9C2A4-04A9-4E76-89FA-E976365C0A8E}"/>
              </a:ext>
            </a:extLst>
          </p:cNvPr>
          <p:cNvSpPr>
            <a:spLocks noGrp="1"/>
          </p:cNvSpPr>
          <p:nvPr>
            <p:ph type="title"/>
          </p:nvPr>
        </p:nvSpPr>
        <p:spPr>
          <a:xfrm>
            <a:off x="838200" y="365126"/>
            <a:ext cx="9808597" cy="1146176"/>
          </a:xfrm>
        </p:spPr>
        <p:txBody>
          <a:bodyPr>
            <a:normAutofit/>
          </a:bodyPr>
          <a:lstStyle/>
          <a:p>
            <a:r>
              <a:rPr lang="en-US">
                <a:solidFill>
                  <a:schemeClr val="bg1"/>
                </a:solidFill>
                <a:cs typeface="Calibri Light"/>
              </a:rPr>
              <a:t>ICS Courses</a:t>
            </a:r>
            <a:endParaRPr lang="en-US">
              <a:solidFill>
                <a:schemeClr val="bg1"/>
              </a:solidFill>
            </a:endParaRPr>
          </a:p>
        </p:txBody>
      </p:sp>
      <p:sp>
        <p:nvSpPr>
          <p:cNvPr id="19" name="Freeform: Shape 18">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1" name="Freeform: Shape 20">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0B9CC570-7B43-4BBB-B0FB-2D6F4F3B3407}"/>
              </a:ext>
            </a:extLst>
          </p:cNvPr>
          <p:cNvPicPr>
            <a:picLocks noGrp="1" noChangeAspect="1"/>
          </p:cNvPicPr>
          <p:nvPr>
            <p:ph idx="1"/>
          </p:nvPr>
        </p:nvPicPr>
        <p:blipFill>
          <a:blip r:embed="rId2"/>
          <a:stretch>
            <a:fillRect/>
          </a:stretch>
        </p:blipFill>
        <p:spPr>
          <a:xfrm>
            <a:off x="8520112" y="61118"/>
            <a:ext cx="1393032" cy="1383507"/>
          </a:xfrm>
        </p:spPr>
      </p:pic>
      <p:sp>
        <p:nvSpPr>
          <p:cNvPr id="23" name="Freeform: Shape 22">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FB7ADDCE-C2E3-42B9-BFA4-144555D0881D}"/>
              </a:ext>
            </a:extLst>
          </p:cNvPr>
          <p:cNvSpPr txBox="1"/>
          <p:nvPr/>
        </p:nvSpPr>
        <p:spPr>
          <a:xfrm>
            <a:off x="688181" y="2259805"/>
            <a:ext cx="713660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Foundation Diploma in Shipping Part time </a:t>
            </a:r>
            <a:r>
              <a:rPr lang="en-US"/>
              <a:t>- </a:t>
            </a:r>
            <a:r>
              <a:rPr lang="en-US">
                <a:ea typeface="+mn-lt"/>
                <a:cs typeface="+mn-lt"/>
              </a:rPr>
              <a:t>The Foundation Diploma is a standalone qualification in its own right, but because it can count towards membership examinations with the Institute of Chartered Shipbrokers, it is also a great way to ease into study and gives an overall view of the business about</a:t>
            </a:r>
            <a:r>
              <a:rPr lang="en-US"/>
              <a:t> how global shipping works</a:t>
            </a:r>
          </a:p>
          <a:p>
            <a:endParaRPr lang="en-US">
              <a:cs typeface="Calibri"/>
            </a:endParaRPr>
          </a:p>
          <a:p>
            <a:r>
              <a:rPr lang="en-US" b="1">
                <a:cs typeface="Calibri"/>
              </a:rPr>
              <a:t>Advanced Diploma in shipping Part Time</a:t>
            </a:r>
            <a:r>
              <a:rPr lang="en-US">
                <a:cs typeface="Calibri"/>
              </a:rPr>
              <a:t>  - </a:t>
            </a:r>
            <a:r>
              <a:rPr lang="en-US">
                <a:ea typeface="+mn-lt"/>
                <a:cs typeface="+mn-lt"/>
              </a:rPr>
              <a:t>The Advanced Diploma has been designed as a stepping stone into full professional qualification and suits those who have some industry knowledge. Like the Foundation Diploma, the Advanced Diploma is a recognised and respected qualification, and it can count towards your Professional Qualifying Examinations.</a:t>
            </a:r>
          </a:p>
        </p:txBody>
      </p:sp>
    </p:spTree>
    <p:extLst>
      <p:ext uri="{BB962C8B-B14F-4D97-AF65-F5344CB8AC3E}">
        <p14:creationId xmlns:p14="http://schemas.microsoft.com/office/powerpoint/2010/main" val="6591493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1CDCBB-CCE5-4A99-9B40-7272A1B05529}"/>
              </a:ext>
            </a:extLst>
          </p:cNvPr>
          <p:cNvSpPr>
            <a:spLocks noGrp="1"/>
          </p:cNvSpPr>
          <p:nvPr>
            <p:ph type="title"/>
          </p:nvPr>
        </p:nvSpPr>
        <p:spPr>
          <a:xfrm>
            <a:off x="965199" y="851517"/>
            <a:ext cx="5130795" cy="1461778"/>
          </a:xfrm>
        </p:spPr>
        <p:txBody>
          <a:bodyPr>
            <a:normAutofit/>
          </a:bodyPr>
          <a:lstStyle/>
          <a:p>
            <a:r>
              <a:rPr lang="en-US" sz="4000" b="1">
                <a:cs typeface="Calibri Light"/>
              </a:rPr>
              <a:t>Apprenticeships </a:t>
            </a:r>
            <a:endParaRPr lang="en-US" sz="4000" b="1"/>
          </a:p>
        </p:txBody>
      </p:sp>
      <p:sp>
        <p:nvSpPr>
          <p:cNvPr id="35" name="Freeform: Shape 34">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5" descr="A picture containing logo&#10;&#10;Description automatically generated">
            <a:extLst>
              <a:ext uri="{FF2B5EF4-FFF2-40B4-BE49-F238E27FC236}">
                <a16:creationId xmlns:a16="http://schemas.microsoft.com/office/drawing/2014/main" id="{8F68E626-AEF0-43D1-BBFF-B0240EC1DA2D}"/>
              </a:ext>
            </a:extLst>
          </p:cNvPr>
          <p:cNvPicPr>
            <a:picLocks noChangeAspect="1"/>
          </p:cNvPicPr>
          <p:nvPr/>
        </p:nvPicPr>
        <p:blipFill>
          <a:blip r:embed="rId2"/>
          <a:stretch>
            <a:fillRect/>
          </a:stretch>
        </p:blipFill>
        <p:spPr>
          <a:xfrm>
            <a:off x="7535330" y="2105470"/>
            <a:ext cx="3217333" cy="3217333"/>
          </a:xfrm>
          <a:prstGeom prst="rect">
            <a:avLst/>
          </a:prstGeom>
        </p:spPr>
      </p:pic>
      <p:pic>
        <p:nvPicPr>
          <p:cNvPr id="28" name="Picture 6" descr="A picture containing text, golf&#10;&#10;Description automatically generated">
            <a:extLst>
              <a:ext uri="{FF2B5EF4-FFF2-40B4-BE49-F238E27FC236}">
                <a16:creationId xmlns:a16="http://schemas.microsoft.com/office/drawing/2014/main" id="{FED0C55E-1F11-4DDC-9417-780417858185}"/>
              </a:ext>
            </a:extLst>
          </p:cNvPr>
          <p:cNvPicPr>
            <a:picLocks noChangeAspect="1"/>
          </p:cNvPicPr>
          <p:nvPr/>
        </p:nvPicPr>
        <p:blipFill>
          <a:blip r:embed="rId3"/>
          <a:stretch>
            <a:fillRect/>
          </a:stretch>
        </p:blipFill>
        <p:spPr>
          <a:xfrm>
            <a:off x="10110787" y="314325"/>
            <a:ext cx="971550" cy="990600"/>
          </a:xfrm>
          <a:prstGeom prst="rect">
            <a:avLst/>
          </a:prstGeom>
        </p:spPr>
      </p:pic>
      <p:graphicFrame>
        <p:nvGraphicFramePr>
          <p:cNvPr id="5" name="Content Placeholder 2">
            <a:extLst>
              <a:ext uri="{FF2B5EF4-FFF2-40B4-BE49-F238E27FC236}">
                <a16:creationId xmlns:a16="http://schemas.microsoft.com/office/drawing/2014/main" id="{1DEDAF6E-920D-4B23-AAA2-094CB8520820}"/>
              </a:ext>
            </a:extLst>
          </p:cNvPr>
          <p:cNvGraphicFramePr>
            <a:graphicFrameLocks noGrp="1"/>
          </p:cNvGraphicFramePr>
          <p:nvPr>
            <p:ph idx="1"/>
            <p:extLst>
              <p:ext uri="{D42A27DB-BD31-4B8C-83A1-F6EECF244321}">
                <p14:modId xmlns:p14="http://schemas.microsoft.com/office/powerpoint/2010/main" val="103159937"/>
              </p:ext>
            </p:extLst>
          </p:nvPr>
        </p:nvGraphicFramePr>
        <p:xfrm>
          <a:off x="965200" y="2470248"/>
          <a:ext cx="5072281" cy="4083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915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66D18-BE85-4A8B-A6DB-B1A9AD6C7C76}"/>
              </a:ext>
            </a:extLst>
          </p:cNvPr>
          <p:cNvSpPr>
            <a:spLocks noGrp="1"/>
          </p:cNvSpPr>
          <p:nvPr>
            <p:ph type="title"/>
          </p:nvPr>
        </p:nvSpPr>
        <p:spPr>
          <a:xfrm>
            <a:off x="640080" y="325369"/>
            <a:ext cx="4368602" cy="1956841"/>
          </a:xfrm>
        </p:spPr>
        <p:txBody>
          <a:bodyPr anchor="b">
            <a:normAutofit/>
          </a:bodyPr>
          <a:lstStyle/>
          <a:p>
            <a:r>
              <a:rPr lang="en-US" sz="4200">
                <a:cs typeface="Calibri Light"/>
              </a:rPr>
              <a:t>Short courses to support employers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B598BB-F81F-4E4F-9FB0-59CB98FEF789}"/>
              </a:ext>
            </a:extLst>
          </p:cNvPr>
          <p:cNvSpPr>
            <a:spLocks noGrp="1"/>
          </p:cNvSpPr>
          <p:nvPr>
            <p:ph idx="1"/>
          </p:nvPr>
        </p:nvSpPr>
        <p:spPr>
          <a:xfrm>
            <a:off x="640080" y="2872899"/>
            <a:ext cx="5065120" cy="3320668"/>
          </a:xfrm>
        </p:spPr>
        <p:txBody>
          <a:bodyPr vert="horz" lIns="91440" tIns="45720" rIns="91440" bIns="45720" rtlCol="0" anchor="t">
            <a:normAutofit/>
          </a:bodyPr>
          <a:lstStyle/>
          <a:p>
            <a:r>
              <a:rPr lang="en-US" sz="2200">
                <a:cs typeface="Calibri"/>
              </a:rPr>
              <a:t>LGV</a:t>
            </a:r>
          </a:p>
          <a:p>
            <a:r>
              <a:rPr lang="en-US" sz="2200">
                <a:cs typeface="Calibri"/>
              </a:rPr>
              <a:t>Warehousing </a:t>
            </a:r>
          </a:p>
          <a:p>
            <a:r>
              <a:rPr lang="en-US" sz="2200">
                <a:cs typeface="Calibri"/>
              </a:rPr>
              <a:t>Rail – fully funded inc. PTS TI OLEC 1</a:t>
            </a:r>
          </a:p>
          <a:p>
            <a:r>
              <a:rPr lang="en-US" sz="2200">
                <a:cs typeface="Calibri"/>
              </a:rPr>
              <a:t>Shipping  - Fully funded covering Shipping world explained and Understanding shipping </a:t>
            </a:r>
          </a:p>
          <a:p>
            <a:endParaRPr lang="en-US" sz="2200">
              <a:cs typeface="Calibri"/>
            </a:endParaRPr>
          </a:p>
        </p:txBody>
      </p:sp>
      <p:pic>
        <p:nvPicPr>
          <p:cNvPr id="5" name="Picture 4" descr="Commercial dock with container cargo ship container storage and crane unloading ship">
            <a:extLst>
              <a:ext uri="{FF2B5EF4-FFF2-40B4-BE49-F238E27FC236}">
                <a16:creationId xmlns:a16="http://schemas.microsoft.com/office/drawing/2014/main" id="{0F210B91-C1AE-4113-84BC-8654D6A71F1B}"/>
              </a:ext>
            </a:extLst>
          </p:cNvPr>
          <p:cNvPicPr>
            <a:picLocks noChangeAspect="1"/>
          </p:cNvPicPr>
          <p:nvPr/>
        </p:nvPicPr>
        <p:blipFill rotWithShape="1">
          <a:blip r:embed="rId2"/>
          <a:srcRect l="21822" r="218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5" descr="A picture containing logo&#10;&#10;Description automatically generated">
            <a:extLst>
              <a:ext uri="{FF2B5EF4-FFF2-40B4-BE49-F238E27FC236}">
                <a16:creationId xmlns:a16="http://schemas.microsoft.com/office/drawing/2014/main" id="{B36BA6B8-408D-4BE3-ABA2-833FCEDD0788}"/>
              </a:ext>
            </a:extLst>
          </p:cNvPr>
          <p:cNvPicPr>
            <a:picLocks noChangeAspect="1"/>
          </p:cNvPicPr>
          <p:nvPr/>
        </p:nvPicPr>
        <p:blipFill>
          <a:blip r:embed="rId3"/>
          <a:stretch>
            <a:fillRect/>
          </a:stretch>
        </p:blipFill>
        <p:spPr>
          <a:xfrm>
            <a:off x="8820150" y="319087"/>
            <a:ext cx="981075" cy="981075"/>
          </a:xfrm>
          <a:prstGeom prst="rect">
            <a:avLst/>
          </a:prstGeom>
        </p:spPr>
      </p:pic>
      <p:pic>
        <p:nvPicPr>
          <p:cNvPr id="6" name="Picture 6" descr="A picture containing text, golf&#10;&#10;Description automatically generated">
            <a:extLst>
              <a:ext uri="{FF2B5EF4-FFF2-40B4-BE49-F238E27FC236}">
                <a16:creationId xmlns:a16="http://schemas.microsoft.com/office/drawing/2014/main" id="{7736FA22-EC5B-4EF6-A092-20483B59470B}"/>
              </a:ext>
            </a:extLst>
          </p:cNvPr>
          <p:cNvPicPr>
            <a:picLocks noChangeAspect="1"/>
          </p:cNvPicPr>
          <p:nvPr/>
        </p:nvPicPr>
        <p:blipFill>
          <a:blip r:embed="rId4"/>
          <a:stretch>
            <a:fillRect/>
          </a:stretch>
        </p:blipFill>
        <p:spPr>
          <a:xfrm>
            <a:off x="10110787" y="314325"/>
            <a:ext cx="971550" cy="990600"/>
          </a:xfrm>
          <a:prstGeom prst="rect">
            <a:avLst/>
          </a:prstGeom>
        </p:spPr>
      </p:pic>
    </p:spTree>
    <p:extLst>
      <p:ext uri="{BB962C8B-B14F-4D97-AF65-F5344CB8AC3E}">
        <p14:creationId xmlns:p14="http://schemas.microsoft.com/office/powerpoint/2010/main" val="259512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22613-720D-4312-931B-5DD45DC4D9B9}"/>
              </a:ext>
            </a:extLst>
          </p:cNvPr>
          <p:cNvSpPr>
            <a:spLocks noGrp="1"/>
          </p:cNvSpPr>
          <p:nvPr>
            <p:ph type="title"/>
          </p:nvPr>
        </p:nvSpPr>
        <p:spPr>
          <a:xfrm>
            <a:off x="1653363" y="365760"/>
            <a:ext cx="9367203" cy="1188720"/>
          </a:xfrm>
        </p:spPr>
        <p:txBody>
          <a:bodyPr>
            <a:normAutofit/>
          </a:bodyPr>
          <a:lstStyle/>
          <a:p>
            <a:r>
              <a:rPr lang="en-US" err="1">
                <a:cs typeface="Calibri Light"/>
              </a:rPr>
              <a:t>Teesworks</a:t>
            </a:r>
            <a:endParaRPr lang="en-US" err="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B11D580-1E90-44DC-8BBE-844D5B5A3F80}"/>
              </a:ext>
            </a:extLst>
          </p:cNvPr>
          <p:cNvSpPr>
            <a:spLocks noGrp="1"/>
          </p:cNvSpPr>
          <p:nvPr>
            <p:ph idx="1"/>
          </p:nvPr>
        </p:nvSpPr>
        <p:spPr>
          <a:xfrm>
            <a:off x="1653363" y="2176272"/>
            <a:ext cx="9367204" cy="4041648"/>
          </a:xfrm>
        </p:spPr>
        <p:txBody>
          <a:bodyPr vert="horz" lIns="91440" tIns="45720" rIns="91440" bIns="45720" rtlCol="0" anchor="t">
            <a:normAutofit/>
          </a:bodyPr>
          <a:lstStyle/>
          <a:p>
            <a:pPr marL="0" indent="0">
              <a:buNone/>
            </a:pPr>
            <a:r>
              <a:rPr lang="en-US" sz="2000" dirty="0">
                <a:ea typeface="+mn-lt"/>
                <a:cs typeface="+mn-lt"/>
              </a:rPr>
              <a:t> The aim of the </a:t>
            </a:r>
            <a:r>
              <a:rPr lang="en-US" sz="2000" dirty="0" err="1">
                <a:ea typeface="+mn-lt"/>
                <a:cs typeface="+mn-lt"/>
              </a:rPr>
              <a:t>Teesworks</a:t>
            </a:r>
            <a:r>
              <a:rPr lang="en-US" sz="2000" dirty="0">
                <a:ea typeface="+mn-lt"/>
                <a:cs typeface="+mn-lt"/>
              </a:rPr>
              <a:t> Skills Academy is to deliver a ‘one stop shop’ for investors, contractors, local people and partners for training and recruitment needs at the </a:t>
            </a:r>
            <a:r>
              <a:rPr lang="en-US" sz="2000" dirty="0" err="1">
                <a:ea typeface="+mn-lt"/>
                <a:cs typeface="+mn-lt"/>
              </a:rPr>
              <a:t>Teesworks</a:t>
            </a:r>
            <a:r>
              <a:rPr lang="en-US" sz="2000" dirty="0">
                <a:ea typeface="+mn-lt"/>
                <a:cs typeface="+mn-lt"/>
              </a:rPr>
              <a:t> site. </a:t>
            </a:r>
          </a:p>
          <a:p>
            <a:pPr marL="0" indent="0">
              <a:buNone/>
            </a:pPr>
            <a:r>
              <a:rPr lang="en-US" sz="2000" dirty="0">
                <a:ea typeface="+mn-lt"/>
                <a:cs typeface="+mn-lt"/>
              </a:rPr>
              <a:t>The </a:t>
            </a:r>
            <a:r>
              <a:rPr lang="en-US" sz="2000" dirty="0" err="1">
                <a:ea typeface="+mn-lt"/>
                <a:cs typeface="+mn-lt"/>
              </a:rPr>
              <a:t>Teesworks</a:t>
            </a:r>
            <a:r>
              <a:rPr lang="en-US" sz="2000" dirty="0">
                <a:ea typeface="+mn-lt"/>
                <a:cs typeface="+mn-lt"/>
              </a:rPr>
              <a:t> Skills Academy works with training partners across the Tees Valley to ensure that there is a workforce for the future with the correct skill set to meet businesses needs. </a:t>
            </a:r>
          </a:p>
          <a:p>
            <a:pPr marL="0" indent="0">
              <a:buNone/>
            </a:pPr>
            <a:r>
              <a:rPr lang="en-US" sz="2000" dirty="0">
                <a:ea typeface="+mn-lt"/>
                <a:cs typeface="+mn-lt"/>
              </a:rPr>
              <a:t>The academy has been set up to provide a free service to businesses on the </a:t>
            </a:r>
            <a:r>
              <a:rPr lang="en-US" sz="2000" dirty="0" err="1">
                <a:ea typeface="+mn-lt"/>
                <a:cs typeface="+mn-lt"/>
              </a:rPr>
              <a:t>Teesworks</a:t>
            </a:r>
            <a:r>
              <a:rPr lang="en-US" sz="2000" dirty="0">
                <a:ea typeface="+mn-lt"/>
                <a:cs typeface="+mn-lt"/>
              </a:rPr>
              <a:t> site to: </a:t>
            </a:r>
          </a:p>
          <a:p>
            <a:r>
              <a:rPr lang="en-US" sz="2000" dirty="0">
                <a:ea typeface="+mn-lt"/>
                <a:cs typeface="+mn-lt"/>
              </a:rPr>
              <a:t>Support recruitment by identifying local people with the correct skill sets for your business . </a:t>
            </a:r>
          </a:p>
          <a:p>
            <a:r>
              <a:rPr lang="en-US" sz="2000" dirty="0">
                <a:ea typeface="+mn-lt"/>
                <a:cs typeface="+mn-lt"/>
              </a:rPr>
              <a:t> Provide tailored training in line with your business requirements using a network of training partners for both new employees and upskilling of existing employees.</a:t>
            </a:r>
            <a:endParaRPr lang="en-US" sz="2000" dirty="0">
              <a:cs typeface="Calibri" panose="020F0502020204030204"/>
            </a:endParaRPr>
          </a:p>
        </p:txBody>
      </p:sp>
    </p:spTree>
    <p:extLst>
      <p:ext uri="{BB962C8B-B14F-4D97-AF65-F5344CB8AC3E}">
        <p14:creationId xmlns:p14="http://schemas.microsoft.com/office/powerpoint/2010/main" val="146810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5D89E4-B2DB-46FD-8669-91B20D985DE6}"/>
              </a:ext>
            </a:extLst>
          </p:cNvPr>
          <p:cNvSpPr>
            <a:spLocks noGrp="1"/>
          </p:cNvSpPr>
          <p:nvPr>
            <p:ph type="title"/>
          </p:nvPr>
        </p:nvSpPr>
        <p:spPr>
          <a:xfrm>
            <a:off x="640080" y="325369"/>
            <a:ext cx="4368602" cy="1956841"/>
          </a:xfrm>
        </p:spPr>
        <p:txBody>
          <a:bodyPr anchor="b">
            <a:normAutofit/>
          </a:bodyPr>
          <a:lstStyle/>
          <a:p>
            <a:r>
              <a:rPr lang="en-US" sz="5400" dirty="0">
                <a:cs typeface="Calibri Light"/>
              </a:rPr>
              <a:t>Emma </a:t>
            </a:r>
            <a:r>
              <a:rPr lang="en-US" sz="5400" dirty="0" err="1">
                <a:cs typeface="Calibri Light"/>
              </a:rPr>
              <a:t>Crocher</a:t>
            </a:r>
            <a:endParaRPr lang="en-US" sz="5400" dirty="0" err="1"/>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48228D35-0823-4C57-9A1F-D75B35FBDA23}"/>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a:cs typeface="Calibri"/>
              </a:rPr>
              <a:t>Student</a:t>
            </a:r>
          </a:p>
          <a:p>
            <a:r>
              <a:rPr lang="en-US" sz="2200">
                <a:cs typeface="Calibri"/>
              </a:rPr>
              <a:t>Member of our local Advisory Board</a:t>
            </a:r>
          </a:p>
          <a:p>
            <a:r>
              <a:rPr lang="en-US" sz="2200">
                <a:ea typeface="+mn-lt"/>
                <a:cs typeface="+mn-lt"/>
              </a:rPr>
              <a:t>Supporting the college by acting as the local bridge between education &amp; employers</a:t>
            </a:r>
            <a:endParaRPr lang="en-US" sz="2200">
              <a:cs typeface="Calibri"/>
            </a:endParaRPr>
          </a:p>
          <a:p>
            <a:endParaRPr lang="en-US" sz="2200">
              <a:cs typeface="Calibri"/>
            </a:endParaRPr>
          </a:p>
        </p:txBody>
      </p:sp>
      <p:pic>
        <p:nvPicPr>
          <p:cNvPr id="4" name="Picture 4" descr="Logo, company name&#10;&#10;Description automatically generated">
            <a:extLst>
              <a:ext uri="{FF2B5EF4-FFF2-40B4-BE49-F238E27FC236}">
                <a16:creationId xmlns:a16="http://schemas.microsoft.com/office/drawing/2014/main" id="{23016F78-17F9-4374-9251-58E7976F10C9}"/>
              </a:ext>
            </a:extLst>
          </p:cNvPr>
          <p:cNvPicPr>
            <a:picLocks noChangeAspect="1"/>
          </p:cNvPicPr>
          <p:nvPr/>
        </p:nvPicPr>
        <p:blipFill rotWithShape="1">
          <a:blip r:embed="rId2"/>
          <a:srcRect r="9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D19615B2-8EC8-4F50-8FF8-12B76AE2B1DE}"/>
              </a:ext>
            </a:extLst>
          </p:cNvPr>
          <p:cNvSpPr txBox="1"/>
          <p:nvPr/>
        </p:nvSpPr>
        <p:spPr>
          <a:xfrm>
            <a:off x="840059" y="5086815"/>
            <a:ext cx="2873298"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900">
                <a:hlinkClick r:id="rId3"/>
              </a:rPr>
              <a:t>emma@elite-consult.co.uk</a:t>
            </a:r>
          </a:p>
          <a:p>
            <a:r>
              <a:rPr lang="en-GB" sz="1900"/>
              <a:t>07590 757612</a:t>
            </a:r>
          </a:p>
          <a:p>
            <a:r>
              <a:rPr lang="en-GB" sz="1900"/>
              <a:t>www.eliteconsultltd.co.uk</a:t>
            </a:r>
          </a:p>
        </p:txBody>
      </p:sp>
    </p:spTree>
    <p:extLst>
      <p:ext uri="{BB962C8B-B14F-4D97-AF65-F5344CB8AC3E}">
        <p14:creationId xmlns:p14="http://schemas.microsoft.com/office/powerpoint/2010/main" val="13460643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ICS Courses</vt:lpstr>
      <vt:lpstr>ICS Courses</vt:lpstr>
      <vt:lpstr>Apprenticeships </vt:lpstr>
      <vt:lpstr>Short courses to support employers</vt:lpstr>
      <vt:lpstr>Teesworks</vt:lpstr>
      <vt:lpstr>Emma Crocher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cp:revision>
  <dcterms:created xsi:type="dcterms:W3CDTF">2022-01-11T16:14:15Z</dcterms:created>
  <dcterms:modified xsi:type="dcterms:W3CDTF">2022-01-11T17:17:42Z</dcterms:modified>
</cp:coreProperties>
</file>