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437" r:id="rId5"/>
    <p:sldId id="438" r:id="rId6"/>
    <p:sldId id="439" r:id="rId7"/>
    <p:sldId id="262" r:id="rId8"/>
    <p:sldId id="398" r:id="rId9"/>
    <p:sldId id="400" r:id="rId10"/>
    <p:sldId id="261" r:id="rId11"/>
    <p:sldId id="266" r:id="rId12"/>
    <p:sldId id="392" r:id="rId13"/>
    <p:sldId id="448" r:id="rId14"/>
    <p:sldId id="449" r:id="rId15"/>
    <p:sldId id="263" r:id="rId16"/>
    <p:sldId id="257" r:id="rId17"/>
    <p:sldId id="444" r:id="rId18"/>
    <p:sldId id="446" r:id="rId19"/>
    <p:sldId id="412" r:id="rId20"/>
    <p:sldId id="440" r:id="rId21"/>
    <p:sldId id="397" r:id="rId22"/>
    <p:sldId id="402" r:id="rId23"/>
    <p:sldId id="45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B0CF6D-7132-4E2C-9793-BE660ECD748A}" v="167" dt="2022-07-11T15:28:27.0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FD02D7-5020-45DF-ADC2-C87F4F7CBD3D}" type="datetimeFigureOut">
              <a:rPr lang="en-GB" smtClean="0"/>
              <a:t>11/07/2022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8845FA-CD36-4438-976E-FDE19123BB0D}" type="slidenum">
              <a:rPr lang="en-GB" smtClean="0"/>
              <a:t>‹#›</a:t>
            </a:fld>
            <a:endParaRPr lang="en-GB" dirty="0"/>
          </a:p>
        </p:txBody>
      </p:sp>
    </p:spTree>
    <p:extLst>
      <p:ext uri="{BB962C8B-B14F-4D97-AF65-F5344CB8AC3E}">
        <p14:creationId xmlns:p14="http://schemas.microsoft.com/office/powerpoint/2010/main" val="2225253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50888"/>
            <a:ext cx="6677025" cy="37560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11C19-D7B3-46B0-A2F6-2B9667754734}" type="slidenum">
              <a:rPr lang="en-GB" altLang="en-US">
                <a:solidFill>
                  <a:prstClr val="black"/>
                </a:solidFill>
              </a:rPr>
              <a:pPr/>
              <a:t>9</a:t>
            </a:fld>
            <a:endParaRPr lang="en-GB" altLang="en-US" dirty="0">
              <a:solidFill>
                <a:prstClr val="black"/>
              </a:solidFill>
            </a:endParaRPr>
          </a:p>
        </p:txBody>
      </p:sp>
    </p:spTree>
    <p:extLst>
      <p:ext uri="{BB962C8B-B14F-4D97-AF65-F5344CB8AC3E}">
        <p14:creationId xmlns:p14="http://schemas.microsoft.com/office/powerpoint/2010/main" val="3496297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8845FA-CD36-4438-976E-FDE19123BB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265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8845FA-CD36-4438-976E-FDE19123BB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727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0DDA1-6C6A-4E76-BF84-8CDB89AADE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9A474F5-AE6D-4E25-999C-87D5CC1BFC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9FD5B86-C5EF-46F2-B6C3-FD2713273A5C}"/>
              </a:ext>
            </a:extLst>
          </p:cNvPr>
          <p:cNvSpPr>
            <a:spLocks noGrp="1"/>
          </p:cNvSpPr>
          <p:nvPr>
            <p:ph type="dt" sz="half" idx="10"/>
          </p:nvPr>
        </p:nvSpPr>
        <p:spPr/>
        <p:txBody>
          <a:bodyPr/>
          <a:lstStyle/>
          <a:p>
            <a:fld id="{EE9E05D4-2721-4E47-8F50-913B3D8FEBE1}" type="datetimeFigureOut">
              <a:rPr lang="en-GB" smtClean="0"/>
              <a:t>11/07/2022</a:t>
            </a:fld>
            <a:endParaRPr lang="en-GB" dirty="0"/>
          </a:p>
        </p:txBody>
      </p:sp>
      <p:sp>
        <p:nvSpPr>
          <p:cNvPr id="5" name="Footer Placeholder 4">
            <a:extLst>
              <a:ext uri="{FF2B5EF4-FFF2-40B4-BE49-F238E27FC236}">
                <a16:creationId xmlns:a16="http://schemas.microsoft.com/office/drawing/2014/main" id="{5E7EFA02-8227-4B48-ABC8-0518BA3E211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BF535BA-FA71-4133-81A8-56A9B7989D68}"/>
              </a:ext>
            </a:extLst>
          </p:cNvPr>
          <p:cNvSpPr>
            <a:spLocks noGrp="1"/>
          </p:cNvSpPr>
          <p:nvPr>
            <p:ph type="sldNum" sz="quarter" idx="12"/>
          </p:nvPr>
        </p:nvSpPr>
        <p:spPr/>
        <p:txBody>
          <a:bodyPr/>
          <a:lstStyle/>
          <a:p>
            <a:fld id="{4FFAE6AE-7C40-471B-B8EF-0D23B4381435}" type="slidenum">
              <a:rPr lang="en-GB" smtClean="0"/>
              <a:t>‹#›</a:t>
            </a:fld>
            <a:endParaRPr lang="en-GB" dirty="0"/>
          </a:p>
        </p:txBody>
      </p:sp>
    </p:spTree>
    <p:extLst>
      <p:ext uri="{BB962C8B-B14F-4D97-AF65-F5344CB8AC3E}">
        <p14:creationId xmlns:p14="http://schemas.microsoft.com/office/powerpoint/2010/main" val="1619198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8910B-B893-4EA4-AD43-FD961E77F81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4B5571C-ACE9-4AAE-8278-BEA096CF8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A63A00-7411-4123-AF36-6BC2BCA2F615}"/>
              </a:ext>
            </a:extLst>
          </p:cNvPr>
          <p:cNvSpPr>
            <a:spLocks noGrp="1"/>
          </p:cNvSpPr>
          <p:nvPr>
            <p:ph type="dt" sz="half" idx="10"/>
          </p:nvPr>
        </p:nvSpPr>
        <p:spPr/>
        <p:txBody>
          <a:bodyPr/>
          <a:lstStyle/>
          <a:p>
            <a:fld id="{EE9E05D4-2721-4E47-8F50-913B3D8FEBE1}" type="datetimeFigureOut">
              <a:rPr lang="en-GB" smtClean="0"/>
              <a:t>11/07/2022</a:t>
            </a:fld>
            <a:endParaRPr lang="en-GB" dirty="0"/>
          </a:p>
        </p:txBody>
      </p:sp>
      <p:sp>
        <p:nvSpPr>
          <p:cNvPr id="5" name="Footer Placeholder 4">
            <a:extLst>
              <a:ext uri="{FF2B5EF4-FFF2-40B4-BE49-F238E27FC236}">
                <a16:creationId xmlns:a16="http://schemas.microsoft.com/office/drawing/2014/main" id="{6AEEC0AB-6599-4FB9-B19B-26C9F2588D7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16DD308-A67A-462F-AF71-929773EF9F3E}"/>
              </a:ext>
            </a:extLst>
          </p:cNvPr>
          <p:cNvSpPr>
            <a:spLocks noGrp="1"/>
          </p:cNvSpPr>
          <p:nvPr>
            <p:ph type="sldNum" sz="quarter" idx="12"/>
          </p:nvPr>
        </p:nvSpPr>
        <p:spPr/>
        <p:txBody>
          <a:bodyPr/>
          <a:lstStyle/>
          <a:p>
            <a:fld id="{4FFAE6AE-7C40-471B-B8EF-0D23B4381435}" type="slidenum">
              <a:rPr lang="en-GB" smtClean="0"/>
              <a:t>‹#›</a:t>
            </a:fld>
            <a:endParaRPr lang="en-GB" dirty="0"/>
          </a:p>
        </p:txBody>
      </p:sp>
    </p:spTree>
    <p:extLst>
      <p:ext uri="{BB962C8B-B14F-4D97-AF65-F5344CB8AC3E}">
        <p14:creationId xmlns:p14="http://schemas.microsoft.com/office/powerpoint/2010/main" val="1368149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498C5-8FFC-4CA9-A797-14322434F78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ABC66A6-8997-4DEE-9B27-114CE2035F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596418-12F4-4B90-BBFE-5FDE594CBF29}"/>
              </a:ext>
            </a:extLst>
          </p:cNvPr>
          <p:cNvSpPr>
            <a:spLocks noGrp="1"/>
          </p:cNvSpPr>
          <p:nvPr>
            <p:ph type="dt" sz="half" idx="10"/>
          </p:nvPr>
        </p:nvSpPr>
        <p:spPr/>
        <p:txBody>
          <a:bodyPr/>
          <a:lstStyle/>
          <a:p>
            <a:fld id="{EE9E05D4-2721-4E47-8F50-913B3D8FEBE1}" type="datetimeFigureOut">
              <a:rPr lang="en-GB" smtClean="0"/>
              <a:t>11/07/2022</a:t>
            </a:fld>
            <a:endParaRPr lang="en-GB" dirty="0"/>
          </a:p>
        </p:txBody>
      </p:sp>
      <p:sp>
        <p:nvSpPr>
          <p:cNvPr id="5" name="Footer Placeholder 4">
            <a:extLst>
              <a:ext uri="{FF2B5EF4-FFF2-40B4-BE49-F238E27FC236}">
                <a16:creationId xmlns:a16="http://schemas.microsoft.com/office/drawing/2014/main" id="{9B73F0AE-F73D-4CFE-B1A9-55108585823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51E41B6-3373-4824-B3DB-863C4D425E99}"/>
              </a:ext>
            </a:extLst>
          </p:cNvPr>
          <p:cNvSpPr>
            <a:spLocks noGrp="1"/>
          </p:cNvSpPr>
          <p:nvPr>
            <p:ph type="sldNum" sz="quarter" idx="12"/>
          </p:nvPr>
        </p:nvSpPr>
        <p:spPr/>
        <p:txBody>
          <a:bodyPr/>
          <a:lstStyle/>
          <a:p>
            <a:fld id="{4FFAE6AE-7C40-471B-B8EF-0D23B4381435}" type="slidenum">
              <a:rPr lang="en-GB" smtClean="0"/>
              <a:t>‹#›</a:t>
            </a:fld>
            <a:endParaRPr lang="en-GB" dirty="0"/>
          </a:p>
        </p:txBody>
      </p:sp>
    </p:spTree>
    <p:extLst>
      <p:ext uri="{BB962C8B-B14F-4D97-AF65-F5344CB8AC3E}">
        <p14:creationId xmlns:p14="http://schemas.microsoft.com/office/powerpoint/2010/main" val="775545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4C96F-9CB9-4F70-BA28-5B58CFDA1AE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668097E-9EDF-4AC9-BD16-6DD5F1A076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B769B7-E2E7-4E8C-AB61-C2BC68257AF4}"/>
              </a:ext>
            </a:extLst>
          </p:cNvPr>
          <p:cNvSpPr>
            <a:spLocks noGrp="1"/>
          </p:cNvSpPr>
          <p:nvPr>
            <p:ph type="dt" sz="half" idx="10"/>
          </p:nvPr>
        </p:nvSpPr>
        <p:spPr/>
        <p:txBody>
          <a:bodyPr/>
          <a:lstStyle/>
          <a:p>
            <a:fld id="{EE9E05D4-2721-4E47-8F50-913B3D8FEBE1}" type="datetimeFigureOut">
              <a:rPr lang="en-GB" smtClean="0"/>
              <a:t>11/07/2022</a:t>
            </a:fld>
            <a:endParaRPr lang="en-GB" dirty="0"/>
          </a:p>
        </p:txBody>
      </p:sp>
      <p:sp>
        <p:nvSpPr>
          <p:cNvPr id="5" name="Footer Placeholder 4">
            <a:extLst>
              <a:ext uri="{FF2B5EF4-FFF2-40B4-BE49-F238E27FC236}">
                <a16:creationId xmlns:a16="http://schemas.microsoft.com/office/drawing/2014/main" id="{0C6CCF29-EF2E-4F7D-A045-2EACAEAA6B5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92143A1-183E-48F9-A475-27564DEF75F7}"/>
              </a:ext>
            </a:extLst>
          </p:cNvPr>
          <p:cNvSpPr>
            <a:spLocks noGrp="1"/>
          </p:cNvSpPr>
          <p:nvPr>
            <p:ph type="sldNum" sz="quarter" idx="12"/>
          </p:nvPr>
        </p:nvSpPr>
        <p:spPr/>
        <p:txBody>
          <a:bodyPr/>
          <a:lstStyle/>
          <a:p>
            <a:fld id="{4FFAE6AE-7C40-471B-B8EF-0D23B4381435}" type="slidenum">
              <a:rPr lang="en-GB" smtClean="0"/>
              <a:t>‹#›</a:t>
            </a:fld>
            <a:endParaRPr lang="en-GB" dirty="0"/>
          </a:p>
        </p:txBody>
      </p:sp>
    </p:spTree>
    <p:extLst>
      <p:ext uri="{BB962C8B-B14F-4D97-AF65-F5344CB8AC3E}">
        <p14:creationId xmlns:p14="http://schemas.microsoft.com/office/powerpoint/2010/main" val="4137144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58B00-DD0C-4189-A664-83078279E7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CE6D6D9-F44D-4366-B04C-C44597DD0D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6F8AAB-D77E-4095-80E6-009F6B223244}"/>
              </a:ext>
            </a:extLst>
          </p:cNvPr>
          <p:cNvSpPr>
            <a:spLocks noGrp="1"/>
          </p:cNvSpPr>
          <p:nvPr>
            <p:ph type="dt" sz="half" idx="10"/>
          </p:nvPr>
        </p:nvSpPr>
        <p:spPr/>
        <p:txBody>
          <a:bodyPr/>
          <a:lstStyle/>
          <a:p>
            <a:fld id="{EE9E05D4-2721-4E47-8F50-913B3D8FEBE1}" type="datetimeFigureOut">
              <a:rPr lang="en-GB" smtClean="0"/>
              <a:t>11/07/2022</a:t>
            </a:fld>
            <a:endParaRPr lang="en-GB" dirty="0"/>
          </a:p>
        </p:txBody>
      </p:sp>
      <p:sp>
        <p:nvSpPr>
          <p:cNvPr id="5" name="Footer Placeholder 4">
            <a:extLst>
              <a:ext uri="{FF2B5EF4-FFF2-40B4-BE49-F238E27FC236}">
                <a16:creationId xmlns:a16="http://schemas.microsoft.com/office/drawing/2014/main" id="{061F6E45-3B21-4835-929E-4AFE3328167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B76EEC9-496E-4E65-B05B-CFFF3985528E}"/>
              </a:ext>
            </a:extLst>
          </p:cNvPr>
          <p:cNvSpPr>
            <a:spLocks noGrp="1"/>
          </p:cNvSpPr>
          <p:nvPr>
            <p:ph type="sldNum" sz="quarter" idx="12"/>
          </p:nvPr>
        </p:nvSpPr>
        <p:spPr/>
        <p:txBody>
          <a:bodyPr/>
          <a:lstStyle/>
          <a:p>
            <a:fld id="{4FFAE6AE-7C40-471B-B8EF-0D23B4381435}" type="slidenum">
              <a:rPr lang="en-GB" smtClean="0"/>
              <a:t>‹#›</a:t>
            </a:fld>
            <a:endParaRPr lang="en-GB" dirty="0"/>
          </a:p>
        </p:txBody>
      </p:sp>
    </p:spTree>
    <p:extLst>
      <p:ext uri="{BB962C8B-B14F-4D97-AF65-F5344CB8AC3E}">
        <p14:creationId xmlns:p14="http://schemas.microsoft.com/office/powerpoint/2010/main" val="2791975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BF110-4D29-42E6-B255-4978928E9A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F33182-C34E-4B9B-AF2D-FD93150C84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D61C9CC-8758-475E-BBFA-2390D4E787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A2EDD1E-19C7-4672-AC90-6F1A378AF3C1}"/>
              </a:ext>
            </a:extLst>
          </p:cNvPr>
          <p:cNvSpPr>
            <a:spLocks noGrp="1"/>
          </p:cNvSpPr>
          <p:nvPr>
            <p:ph type="dt" sz="half" idx="10"/>
          </p:nvPr>
        </p:nvSpPr>
        <p:spPr/>
        <p:txBody>
          <a:bodyPr/>
          <a:lstStyle/>
          <a:p>
            <a:fld id="{EE9E05D4-2721-4E47-8F50-913B3D8FEBE1}" type="datetimeFigureOut">
              <a:rPr lang="en-GB" smtClean="0"/>
              <a:t>11/07/2022</a:t>
            </a:fld>
            <a:endParaRPr lang="en-GB" dirty="0"/>
          </a:p>
        </p:txBody>
      </p:sp>
      <p:sp>
        <p:nvSpPr>
          <p:cNvPr id="6" name="Footer Placeholder 5">
            <a:extLst>
              <a:ext uri="{FF2B5EF4-FFF2-40B4-BE49-F238E27FC236}">
                <a16:creationId xmlns:a16="http://schemas.microsoft.com/office/drawing/2014/main" id="{5B106F25-C30D-4B65-8703-CED6F1D3F00E}"/>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32F8A091-986D-48B2-B009-B5C3BEBE812E}"/>
              </a:ext>
            </a:extLst>
          </p:cNvPr>
          <p:cNvSpPr>
            <a:spLocks noGrp="1"/>
          </p:cNvSpPr>
          <p:nvPr>
            <p:ph type="sldNum" sz="quarter" idx="12"/>
          </p:nvPr>
        </p:nvSpPr>
        <p:spPr/>
        <p:txBody>
          <a:bodyPr/>
          <a:lstStyle/>
          <a:p>
            <a:fld id="{4FFAE6AE-7C40-471B-B8EF-0D23B4381435}" type="slidenum">
              <a:rPr lang="en-GB" smtClean="0"/>
              <a:t>‹#›</a:t>
            </a:fld>
            <a:endParaRPr lang="en-GB" dirty="0"/>
          </a:p>
        </p:txBody>
      </p:sp>
    </p:spTree>
    <p:extLst>
      <p:ext uri="{BB962C8B-B14F-4D97-AF65-F5344CB8AC3E}">
        <p14:creationId xmlns:p14="http://schemas.microsoft.com/office/powerpoint/2010/main" val="2220469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52138-F5F8-46CA-9E38-5F76FB676F6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464B4FA-6C62-465C-B7A3-CE7603BAD5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A030EA-7247-45B5-A6C0-B94099A7C6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644760A-A463-4124-8493-2A750BDC87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DC0259-4D47-4458-AC5F-48996D3AE9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2BDFE0A-C490-4C93-8285-D715034DE4CE}"/>
              </a:ext>
            </a:extLst>
          </p:cNvPr>
          <p:cNvSpPr>
            <a:spLocks noGrp="1"/>
          </p:cNvSpPr>
          <p:nvPr>
            <p:ph type="dt" sz="half" idx="10"/>
          </p:nvPr>
        </p:nvSpPr>
        <p:spPr/>
        <p:txBody>
          <a:bodyPr/>
          <a:lstStyle/>
          <a:p>
            <a:fld id="{EE9E05D4-2721-4E47-8F50-913B3D8FEBE1}" type="datetimeFigureOut">
              <a:rPr lang="en-GB" smtClean="0"/>
              <a:t>11/07/2022</a:t>
            </a:fld>
            <a:endParaRPr lang="en-GB" dirty="0"/>
          </a:p>
        </p:txBody>
      </p:sp>
      <p:sp>
        <p:nvSpPr>
          <p:cNvPr id="8" name="Footer Placeholder 7">
            <a:extLst>
              <a:ext uri="{FF2B5EF4-FFF2-40B4-BE49-F238E27FC236}">
                <a16:creationId xmlns:a16="http://schemas.microsoft.com/office/drawing/2014/main" id="{84F24EFE-51E0-4383-A984-A49D932A93FE}"/>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2AAD1745-74B9-4275-B29F-77F79FEF9A4D}"/>
              </a:ext>
            </a:extLst>
          </p:cNvPr>
          <p:cNvSpPr>
            <a:spLocks noGrp="1"/>
          </p:cNvSpPr>
          <p:nvPr>
            <p:ph type="sldNum" sz="quarter" idx="12"/>
          </p:nvPr>
        </p:nvSpPr>
        <p:spPr/>
        <p:txBody>
          <a:bodyPr/>
          <a:lstStyle/>
          <a:p>
            <a:fld id="{4FFAE6AE-7C40-471B-B8EF-0D23B4381435}" type="slidenum">
              <a:rPr lang="en-GB" smtClean="0"/>
              <a:t>‹#›</a:t>
            </a:fld>
            <a:endParaRPr lang="en-GB" dirty="0"/>
          </a:p>
        </p:txBody>
      </p:sp>
    </p:spTree>
    <p:extLst>
      <p:ext uri="{BB962C8B-B14F-4D97-AF65-F5344CB8AC3E}">
        <p14:creationId xmlns:p14="http://schemas.microsoft.com/office/powerpoint/2010/main" val="3243378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11C53-4C6A-461B-AA2C-7875A3F1B25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0FFEBD2-FE52-4066-A7C4-7BF9561FD9C8}"/>
              </a:ext>
            </a:extLst>
          </p:cNvPr>
          <p:cNvSpPr>
            <a:spLocks noGrp="1"/>
          </p:cNvSpPr>
          <p:nvPr>
            <p:ph type="dt" sz="half" idx="10"/>
          </p:nvPr>
        </p:nvSpPr>
        <p:spPr/>
        <p:txBody>
          <a:bodyPr/>
          <a:lstStyle/>
          <a:p>
            <a:fld id="{EE9E05D4-2721-4E47-8F50-913B3D8FEBE1}" type="datetimeFigureOut">
              <a:rPr lang="en-GB" smtClean="0"/>
              <a:t>11/07/2022</a:t>
            </a:fld>
            <a:endParaRPr lang="en-GB" dirty="0"/>
          </a:p>
        </p:txBody>
      </p:sp>
      <p:sp>
        <p:nvSpPr>
          <p:cNvPr id="4" name="Footer Placeholder 3">
            <a:extLst>
              <a:ext uri="{FF2B5EF4-FFF2-40B4-BE49-F238E27FC236}">
                <a16:creationId xmlns:a16="http://schemas.microsoft.com/office/drawing/2014/main" id="{CD480119-CF7E-4A57-90CC-B7D1D52F9B2B}"/>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13D72440-8818-4B9C-B5B2-9868975F1820}"/>
              </a:ext>
            </a:extLst>
          </p:cNvPr>
          <p:cNvSpPr>
            <a:spLocks noGrp="1"/>
          </p:cNvSpPr>
          <p:nvPr>
            <p:ph type="sldNum" sz="quarter" idx="12"/>
          </p:nvPr>
        </p:nvSpPr>
        <p:spPr/>
        <p:txBody>
          <a:bodyPr/>
          <a:lstStyle/>
          <a:p>
            <a:fld id="{4FFAE6AE-7C40-471B-B8EF-0D23B4381435}" type="slidenum">
              <a:rPr lang="en-GB" smtClean="0"/>
              <a:t>‹#›</a:t>
            </a:fld>
            <a:endParaRPr lang="en-GB" dirty="0"/>
          </a:p>
        </p:txBody>
      </p:sp>
    </p:spTree>
    <p:extLst>
      <p:ext uri="{BB962C8B-B14F-4D97-AF65-F5344CB8AC3E}">
        <p14:creationId xmlns:p14="http://schemas.microsoft.com/office/powerpoint/2010/main" val="3910357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BF0FDC-FF42-4A0E-9075-E94B0C000588}"/>
              </a:ext>
            </a:extLst>
          </p:cNvPr>
          <p:cNvSpPr>
            <a:spLocks noGrp="1"/>
          </p:cNvSpPr>
          <p:nvPr>
            <p:ph type="dt" sz="half" idx="10"/>
          </p:nvPr>
        </p:nvSpPr>
        <p:spPr/>
        <p:txBody>
          <a:bodyPr/>
          <a:lstStyle/>
          <a:p>
            <a:fld id="{EE9E05D4-2721-4E47-8F50-913B3D8FEBE1}" type="datetimeFigureOut">
              <a:rPr lang="en-GB" smtClean="0"/>
              <a:t>11/07/2022</a:t>
            </a:fld>
            <a:endParaRPr lang="en-GB" dirty="0"/>
          </a:p>
        </p:txBody>
      </p:sp>
      <p:sp>
        <p:nvSpPr>
          <p:cNvPr id="3" name="Footer Placeholder 2">
            <a:extLst>
              <a:ext uri="{FF2B5EF4-FFF2-40B4-BE49-F238E27FC236}">
                <a16:creationId xmlns:a16="http://schemas.microsoft.com/office/drawing/2014/main" id="{51CDBC73-9CD5-4A39-A43B-A6C821A77394}"/>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A54D0914-98BE-4C36-9A3D-1E33B7968FE9}"/>
              </a:ext>
            </a:extLst>
          </p:cNvPr>
          <p:cNvSpPr>
            <a:spLocks noGrp="1"/>
          </p:cNvSpPr>
          <p:nvPr>
            <p:ph type="sldNum" sz="quarter" idx="12"/>
          </p:nvPr>
        </p:nvSpPr>
        <p:spPr/>
        <p:txBody>
          <a:bodyPr/>
          <a:lstStyle/>
          <a:p>
            <a:fld id="{4FFAE6AE-7C40-471B-B8EF-0D23B4381435}" type="slidenum">
              <a:rPr lang="en-GB" smtClean="0"/>
              <a:t>‹#›</a:t>
            </a:fld>
            <a:endParaRPr lang="en-GB" dirty="0"/>
          </a:p>
        </p:txBody>
      </p:sp>
    </p:spTree>
    <p:extLst>
      <p:ext uri="{BB962C8B-B14F-4D97-AF65-F5344CB8AC3E}">
        <p14:creationId xmlns:p14="http://schemas.microsoft.com/office/powerpoint/2010/main" val="1578198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2B039-43C3-42CB-A929-45DCB7A9EC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75333F-73A6-4605-B88C-6862D990D2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F403548-CE0A-475D-B127-64C4236D6C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DA8ABB-52E0-45C2-A266-D633EE89EA15}"/>
              </a:ext>
            </a:extLst>
          </p:cNvPr>
          <p:cNvSpPr>
            <a:spLocks noGrp="1"/>
          </p:cNvSpPr>
          <p:nvPr>
            <p:ph type="dt" sz="half" idx="10"/>
          </p:nvPr>
        </p:nvSpPr>
        <p:spPr/>
        <p:txBody>
          <a:bodyPr/>
          <a:lstStyle/>
          <a:p>
            <a:fld id="{EE9E05D4-2721-4E47-8F50-913B3D8FEBE1}" type="datetimeFigureOut">
              <a:rPr lang="en-GB" smtClean="0"/>
              <a:t>11/07/2022</a:t>
            </a:fld>
            <a:endParaRPr lang="en-GB" dirty="0"/>
          </a:p>
        </p:txBody>
      </p:sp>
      <p:sp>
        <p:nvSpPr>
          <p:cNvPr id="6" name="Footer Placeholder 5">
            <a:extLst>
              <a:ext uri="{FF2B5EF4-FFF2-40B4-BE49-F238E27FC236}">
                <a16:creationId xmlns:a16="http://schemas.microsoft.com/office/drawing/2014/main" id="{3501A18B-1E60-4209-BB2A-63934696379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0D74A226-CC0C-498A-B1E7-BD4E7C63495F}"/>
              </a:ext>
            </a:extLst>
          </p:cNvPr>
          <p:cNvSpPr>
            <a:spLocks noGrp="1"/>
          </p:cNvSpPr>
          <p:nvPr>
            <p:ph type="sldNum" sz="quarter" idx="12"/>
          </p:nvPr>
        </p:nvSpPr>
        <p:spPr/>
        <p:txBody>
          <a:bodyPr/>
          <a:lstStyle/>
          <a:p>
            <a:fld id="{4FFAE6AE-7C40-471B-B8EF-0D23B4381435}" type="slidenum">
              <a:rPr lang="en-GB" smtClean="0"/>
              <a:t>‹#›</a:t>
            </a:fld>
            <a:endParaRPr lang="en-GB" dirty="0"/>
          </a:p>
        </p:txBody>
      </p:sp>
    </p:spTree>
    <p:extLst>
      <p:ext uri="{BB962C8B-B14F-4D97-AF65-F5344CB8AC3E}">
        <p14:creationId xmlns:p14="http://schemas.microsoft.com/office/powerpoint/2010/main" val="3949127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8E5B4-2B5F-40D6-A02F-4E8681C3A2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9F27633-6217-477B-98DB-5CB8780578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22AE00AD-B68A-40CD-8DC5-33F26F634B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C660D4-675A-4FFE-8EBA-DB85229D6922}"/>
              </a:ext>
            </a:extLst>
          </p:cNvPr>
          <p:cNvSpPr>
            <a:spLocks noGrp="1"/>
          </p:cNvSpPr>
          <p:nvPr>
            <p:ph type="dt" sz="half" idx="10"/>
          </p:nvPr>
        </p:nvSpPr>
        <p:spPr/>
        <p:txBody>
          <a:bodyPr/>
          <a:lstStyle/>
          <a:p>
            <a:fld id="{EE9E05D4-2721-4E47-8F50-913B3D8FEBE1}" type="datetimeFigureOut">
              <a:rPr lang="en-GB" smtClean="0"/>
              <a:t>11/07/2022</a:t>
            </a:fld>
            <a:endParaRPr lang="en-GB" dirty="0"/>
          </a:p>
        </p:txBody>
      </p:sp>
      <p:sp>
        <p:nvSpPr>
          <p:cNvPr id="6" name="Footer Placeholder 5">
            <a:extLst>
              <a:ext uri="{FF2B5EF4-FFF2-40B4-BE49-F238E27FC236}">
                <a16:creationId xmlns:a16="http://schemas.microsoft.com/office/drawing/2014/main" id="{1C6863AB-7FBA-484F-9A32-3D8F81572B3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813D17C0-62C0-4E99-8A20-C7A3B513798A}"/>
              </a:ext>
            </a:extLst>
          </p:cNvPr>
          <p:cNvSpPr>
            <a:spLocks noGrp="1"/>
          </p:cNvSpPr>
          <p:nvPr>
            <p:ph type="sldNum" sz="quarter" idx="12"/>
          </p:nvPr>
        </p:nvSpPr>
        <p:spPr/>
        <p:txBody>
          <a:bodyPr/>
          <a:lstStyle/>
          <a:p>
            <a:fld id="{4FFAE6AE-7C40-471B-B8EF-0D23B4381435}" type="slidenum">
              <a:rPr lang="en-GB" smtClean="0"/>
              <a:t>‹#›</a:t>
            </a:fld>
            <a:endParaRPr lang="en-GB" dirty="0"/>
          </a:p>
        </p:txBody>
      </p:sp>
    </p:spTree>
    <p:extLst>
      <p:ext uri="{BB962C8B-B14F-4D97-AF65-F5344CB8AC3E}">
        <p14:creationId xmlns:p14="http://schemas.microsoft.com/office/powerpoint/2010/main" val="2497814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55287B-8E92-4AAD-BAB9-0532A71EA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8FACD3B-D0E6-480F-A2AD-BDA3A0FC14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3A47BF-370F-422E-B09F-E826DEF1FF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9E05D4-2721-4E47-8F50-913B3D8FEBE1}" type="datetimeFigureOut">
              <a:rPr lang="en-GB" smtClean="0"/>
              <a:t>11/07/2022</a:t>
            </a:fld>
            <a:endParaRPr lang="en-GB" dirty="0"/>
          </a:p>
        </p:txBody>
      </p:sp>
      <p:sp>
        <p:nvSpPr>
          <p:cNvPr id="5" name="Footer Placeholder 4">
            <a:extLst>
              <a:ext uri="{FF2B5EF4-FFF2-40B4-BE49-F238E27FC236}">
                <a16:creationId xmlns:a16="http://schemas.microsoft.com/office/drawing/2014/main" id="{DEDBD5F3-BB61-4E5C-87AB-6B31AF3AC0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8CF8C95D-200C-4DF7-A6E7-81621CEAE3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FAE6AE-7C40-471B-B8EF-0D23B4381435}" type="slidenum">
              <a:rPr lang="en-GB" smtClean="0"/>
              <a:t>‹#›</a:t>
            </a:fld>
            <a:endParaRPr lang="en-GB" dirty="0"/>
          </a:p>
        </p:txBody>
      </p:sp>
    </p:spTree>
    <p:extLst>
      <p:ext uri="{BB962C8B-B14F-4D97-AF65-F5344CB8AC3E}">
        <p14:creationId xmlns:p14="http://schemas.microsoft.com/office/powerpoint/2010/main" val="1750735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image" Target="../media/image67.jpeg"/><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66.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9.jpeg"/><Relationship Id="rId7" Type="http://schemas.openxmlformats.org/officeDocument/2006/relationships/image" Target="../media/image8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68.png"/><Relationship Id="rId4" Type="http://schemas.openxmlformats.org/officeDocument/2006/relationships/image" Target="../media/image15.png"/><Relationship Id="rId9"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2.jpeg"/><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2.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2.png"/><Relationship Id="rId4" Type="http://schemas.openxmlformats.org/officeDocument/2006/relationships/image" Target="../media/image8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88.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9.jpeg"/><Relationship Id="rId1" Type="http://schemas.openxmlformats.org/officeDocument/2006/relationships/slideLayout" Target="../slideLayouts/slideLayout1.xml"/><Relationship Id="rId5" Type="http://schemas.openxmlformats.org/officeDocument/2006/relationships/image" Target="../media/image88.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0.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9.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37.png"/><Relationship Id="rId26" Type="http://schemas.openxmlformats.org/officeDocument/2006/relationships/image" Target="../media/image45.png"/><Relationship Id="rId39" Type="http://schemas.openxmlformats.org/officeDocument/2006/relationships/image" Target="../media/image58.jpeg"/><Relationship Id="rId21" Type="http://schemas.openxmlformats.org/officeDocument/2006/relationships/image" Target="../media/image40.jpeg"/><Relationship Id="rId34" Type="http://schemas.openxmlformats.org/officeDocument/2006/relationships/image" Target="../media/image53.JPG"/><Relationship Id="rId42" Type="http://schemas.openxmlformats.org/officeDocument/2006/relationships/image" Target="../media/image61.png"/><Relationship Id="rId47"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notesSlide" Target="../notesSlides/notesSlide1.xml"/><Relationship Id="rId16" Type="http://schemas.openxmlformats.org/officeDocument/2006/relationships/image" Target="../media/image35.jpeg"/><Relationship Id="rId29"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3.jpeg"/><Relationship Id="rId32" Type="http://schemas.openxmlformats.org/officeDocument/2006/relationships/image" Target="../media/image51.png"/><Relationship Id="rId37" Type="http://schemas.openxmlformats.org/officeDocument/2006/relationships/image" Target="../media/image56.png"/><Relationship Id="rId40" Type="http://schemas.openxmlformats.org/officeDocument/2006/relationships/image" Target="../media/image59.jpg"/><Relationship Id="rId45" Type="http://schemas.openxmlformats.org/officeDocument/2006/relationships/image" Target="../media/image64.jpe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jpeg"/><Relationship Id="rId28" Type="http://schemas.openxmlformats.org/officeDocument/2006/relationships/image" Target="../media/image47.png"/><Relationship Id="rId36" Type="http://schemas.openxmlformats.org/officeDocument/2006/relationships/image" Target="../media/image55.png"/><Relationship Id="rId10" Type="http://schemas.openxmlformats.org/officeDocument/2006/relationships/image" Target="../media/image29.png"/><Relationship Id="rId19" Type="http://schemas.openxmlformats.org/officeDocument/2006/relationships/image" Target="../media/image38.png"/><Relationship Id="rId31" Type="http://schemas.openxmlformats.org/officeDocument/2006/relationships/image" Target="../media/image50.png"/><Relationship Id="rId44" Type="http://schemas.openxmlformats.org/officeDocument/2006/relationships/image" Target="../media/image63.png"/><Relationship Id="rId4" Type="http://schemas.openxmlformats.org/officeDocument/2006/relationships/image" Target="../media/image23.png"/><Relationship Id="rId9" Type="http://schemas.openxmlformats.org/officeDocument/2006/relationships/image" Target="../media/image28.jpg"/><Relationship Id="rId14" Type="http://schemas.openxmlformats.org/officeDocument/2006/relationships/image" Target="../media/image33.jpeg"/><Relationship Id="rId22" Type="http://schemas.openxmlformats.org/officeDocument/2006/relationships/image" Target="../media/image41.png"/><Relationship Id="rId27" Type="http://schemas.openxmlformats.org/officeDocument/2006/relationships/image" Target="../media/image46.png"/><Relationship Id="rId30" Type="http://schemas.openxmlformats.org/officeDocument/2006/relationships/image" Target="../media/image49.png"/><Relationship Id="rId35" Type="http://schemas.openxmlformats.org/officeDocument/2006/relationships/image" Target="../media/image54.jpg"/><Relationship Id="rId43" Type="http://schemas.openxmlformats.org/officeDocument/2006/relationships/image" Target="../media/image62.png"/><Relationship Id="rId8" Type="http://schemas.openxmlformats.org/officeDocument/2006/relationships/image" Target="../media/image27.png"/><Relationship Id="rId3" Type="http://schemas.openxmlformats.org/officeDocument/2006/relationships/image" Target="../media/image22.png"/><Relationship Id="rId12" Type="http://schemas.openxmlformats.org/officeDocument/2006/relationships/image" Target="../media/image31.png"/><Relationship Id="rId17" Type="http://schemas.openxmlformats.org/officeDocument/2006/relationships/image" Target="../media/image36.jpg"/><Relationship Id="rId25" Type="http://schemas.openxmlformats.org/officeDocument/2006/relationships/image" Target="../media/image44.png"/><Relationship Id="rId33" Type="http://schemas.openxmlformats.org/officeDocument/2006/relationships/image" Target="../media/image52.png"/><Relationship Id="rId38" Type="http://schemas.openxmlformats.org/officeDocument/2006/relationships/image" Target="../media/image57.jpg"/><Relationship Id="rId46" Type="http://schemas.openxmlformats.org/officeDocument/2006/relationships/image" Target="../media/image2.png"/><Relationship Id="rId20" Type="http://schemas.openxmlformats.org/officeDocument/2006/relationships/image" Target="../media/image39.png"/><Relationship Id="rId41"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29">
            <a:extLst>
              <a:ext uri="{FF2B5EF4-FFF2-40B4-BE49-F238E27FC236}">
                <a16:creationId xmlns:a16="http://schemas.microsoft.com/office/drawing/2014/main" id="{CBC2A10D-C970-4B55-AECB-9B17EBBECEEC}"/>
              </a:ext>
            </a:extLst>
          </p:cNvPr>
          <p:cNvSpPr/>
          <p:nvPr/>
        </p:nvSpPr>
        <p:spPr>
          <a:xfrm>
            <a:off x="0" y="35504"/>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Rounded Corners 29">
            <a:extLst>
              <a:ext uri="{FF2B5EF4-FFF2-40B4-BE49-F238E27FC236}">
                <a16:creationId xmlns:a16="http://schemas.microsoft.com/office/drawing/2014/main" id="{BDBE5365-CB1D-478F-A5F8-A73A0C74AD36}"/>
              </a:ext>
            </a:extLst>
          </p:cNvPr>
          <p:cNvSpPr/>
          <p:nvPr/>
        </p:nvSpPr>
        <p:spPr>
          <a:xfrm>
            <a:off x="1084" y="-56571"/>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11">
            <a:extLst>
              <a:ext uri="{FF2B5EF4-FFF2-40B4-BE49-F238E27FC236}">
                <a16:creationId xmlns:a16="http://schemas.microsoft.com/office/drawing/2014/main" id="{5A10F5CF-9B3C-4F93-A153-702CC469B9E8}"/>
              </a:ext>
            </a:extLst>
          </p:cNvPr>
          <p:cNvSpPr/>
          <p:nvPr/>
        </p:nvSpPr>
        <p:spPr>
          <a:xfrm>
            <a:off x="4006245" y="2060201"/>
            <a:ext cx="3888432" cy="352224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le 7">
            <a:extLst>
              <a:ext uri="{FF2B5EF4-FFF2-40B4-BE49-F238E27FC236}">
                <a16:creationId xmlns:a16="http://schemas.microsoft.com/office/drawing/2014/main" id="{4966787B-98D7-47A9-8D87-F8A5D41A6583}"/>
              </a:ext>
            </a:extLst>
          </p:cNvPr>
          <p:cNvSpPr txBox="1">
            <a:spLocks/>
          </p:cNvSpPr>
          <p:nvPr/>
        </p:nvSpPr>
        <p:spPr bwMode="auto">
          <a:xfrm>
            <a:off x="738554" y="1041179"/>
            <a:ext cx="10957292" cy="106176"/>
          </a:xfrm>
          <a:prstGeom prst="rect">
            <a:avLst/>
          </a:prstGeom>
          <a:solidFill>
            <a:srgbClr val="335CB3"/>
          </a:soli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alt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8" name="Picture 7" descr="Text, logo&#10;&#10;Description automatically generated">
            <a:extLst>
              <a:ext uri="{FF2B5EF4-FFF2-40B4-BE49-F238E27FC236}">
                <a16:creationId xmlns:a16="http://schemas.microsoft.com/office/drawing/2014/main" id="{89702C81-9BAE-32AA-C975-8189522BC74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2866" y="230619"/>
            <a:ext cx="2953049" cy="641849"/>
          </a:xfrm>
          <a:prstGeom prst="rect">
            <a:avLst/>
          </a:prstGeom>
        </p:spPr>
      </p:pic>
      <p:pic>
        <p:nvPicPr>
          <p:cNvPr id="3" name="Picture 2" descr="Logo&#10;&#10;Description automatically generated">
            <a:extLst>
              <a:ext uri="{FF2B5EF4-FFF2-40B4-BE49-F238E27FC236}">
                <a16:creationId xmlns:a16="http://schemas.microsoft.com/office/drawing/2014/main" id="{E1356384-3D3C-142F-E821-9CFEF7F450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69191" y="2244212"/>
            <a:ext cx="2762540" cy="3154218"/>
          </a:xfrm>
          <a:prstGeom prst="rect">
            <a:avLst/>
          </a:prstGeom>
        </p:spPr>
      </p:pic>
    </p:spTree>
    <p:extLst>
      <p:ext uri="{BB962C8B-B14F-4D97-AF65-F5344CB8AC3E}">
        <p14:creationId xmlns:p14="http://schemas.microsoft.com/office/powerpoint/2010/main" val="1272794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1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29">
            <a:extLst>
              <a:ext uri="{FF2B5EF4-FFF2-40B4-BE49-F238E27FC236}">
                <a16:creationId xmlns:a16="http://schemas.microsoft.com/office/drawing/2014/main" id="{CBC2A10D-C970-4B55-AECB-9B17EBBECEEC}"/>
              </a:ext>
            </a:extLst>
          </p:cNvPr>
          <p:cNvSpPr/>
          <p:nvPr/>
        </p:nvSpPr>
        <p:spPr>
          <a:xfrm>
            <a:off x="0" y="35504"/>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Rounded Corners 29">
            <a:extLst>
              <a:ext uri="{FF2B5EF4-FFF2-40B4-BE49-F238E27FC236}">
                <a16:creationId xmlns:a16="http://schemas.microsoft.com/office/drawing/2014/main" id="{BDBE5365-CB1D-478F-A5F8-A73A0C74AD36}"/>
              </a:ext>
            </a:extLst>
          </p:cNvPr>
          <p:cNvSpPr/>
          <p:nvPr/>
        </p:nvSpPr>
        <p:spPr>
          <a:xfrm>
            <a:off x="1084" y="-56571"/>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7">
            <a:extLst>
              <a:ext uri="{FF2B5EF4-FFF2-40B4-BE49-F238E27FC236}">
                <a16:creationId xmlns:a16="http://schemas.microsoft.com/office/drawing/2014/main" id="{C8DED65A-0F30-44F6-AA1A-ED352D4C789E}"/>
              </a:ext>
            </a:extLst>
          </p:cNvPr>
          <p:cNvSpPr txBox="1">
            <a:spLocks/>
          </p:cNvSpPr>
          <p:nvPr/>
        </p:nvSpPr>
        <p:spPr bwMode="auto">
          <a:xfrm>
            <a:off x="738554" y="1041179"/>
            <a:ext cx="10957292" cy="106176"/>
          </a:xfrm>
          <a:prstGeom prst="rect">
            <a:avLst/>
          </a:prstGeom>
          <a:solidFill>
            <a:srgbClr val="335CB3"/>
          </a:soli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alt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7DD2002E-47F2-AC04-C243-2B2AFD29EFBB}"/>
              </a:ext>
            </a:extLst>
          </p:cNvPr>
          <p:cNvSpPr txBox="1"/>
          <p:nvPr/>
        </p:nvSpPr>
        <p:spPr>
          <a:xfrm>
            <a:off x="1339273" y="1815988"/>
            <a:ext cx="10049163" cy="42165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HandelGothic regular" pitchFamily="2" charset="0"/>
                <a:ea typeface="+mn-ea"/>
                <a:cs typeface="+mn-cs"/>
              </a:rPr>
              <a:t>Bulk Tainer Logistics – Building Partnerships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50000"/>
                </a:srgbClr>
              </a:solidFill>
              <a:effectLst/>
              <a:uLnTx/>
              <a:uFillTx/>
              <a:latin typeface="HandelGotDBo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rPr>
              <a:t>BTL work very hard to build true partnerships with our customers</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rPr>
              <a:t>BTL look to understand our customer’s business, its ethos, drives and strengths</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rPr>
              <a:t>We ensure our customers understand BTL and the logistics chain involved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rPr>
              <a:t>Regular customer meetings create invaluable and trusting work bonds</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rPr>
              <a:t>Working together to provide our customer and our customer’s customer an excellent bespoke, value for money logistics model</a:t>
            </a:r>
          </a:p>
        </p:txBody>
      </p:sp>
      <p:pic>
        <p:nvPicPr>
          <p:cNvPr id="9" name="Picture 8" descr="Text, logo&#10;&#10;Description automatically generated">
            <a:extLst>
              <a:ext uri="{FF2B5EF4-FFF2-40B4-BE49-F238E27FC236}">
                <a16:creationId xmlns:a16="http://schemas.microsoft.com/office/drawing/2014/main" id="{1FE1AC0B-010C-E4FE-7EA9-2EE8016779F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2866" y="230619"/>
            <a:ext cx="2953049" cy="64184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DEDF2999-6D72-F186-DB21-267AAC28C1C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859059" y="180940"/>
            <a:ext cx="2820075" cy="641849"/>
          </a:xfrm>
          <a:prstGeom prst="rect">
            <a:avLst/>
          </a:prstGeom>
        </p:spPr>
      </p:pic>
    </p:spTree>
    <p:extLst>
      <p:ext uri="{BB962C8B-B14F-4D97-AF65-F5344CB8AC3E}">
        <p14:creationId xmlns:p14="http://schemas.microsoft.com/office/powerpoint/2010/main" val="920342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29">
            <a:extLst>
              <a:ext uri="{FF2B5EF4-FFF2-40B4-BE49-F238E27FC236}">
                <a16:creationId xmlns:a16="http://schemas.microsoft.com/office/drawing/2014/main" id="{CBC2A10D-C970-4B55-AECB-9B17EBBECEEC}"/>
              </a:ext>
            </a:extLst>
          </p:cNvPr>
          <p:cNvSpPr/>
          <p:nvPr/>
        </p:nvSpPr>
        <p:spPr>
          <a:xfrm>
            <a:off x="0" y="35504"/>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Rounded Corners 29">
            <a:extLst>
              <a:ext uri="{FF2B5EF4-FFF2-40B4-BE49-F238E27FC236}">
                <a16:creationId xmlns:a16="http://schemas.microsoft.com/office/drawing/2014/main" id="{BDBE5365-CB1D-478F-A5F8-A73A0C74AD36}"/>
              </a:ext>
            </a:extLst>
          </p:cNvPr>
          <p:cNvSpPr/>
          <p:nvPr/>
        </p:nvSpPr>
        <p:spPr>
          <a:xfrm>
            <a:off x="1084" y="-56571"/>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le 7">
            <a:extLst>
              <a:ext uri="{FF2B5EF4-FFF2-40B4-BE49-F238E27FC236}">
                <a16:creationId xmlns:a16="http://schemas.microsoft.com/office/drawing/2014/main" id="{4966787B-98D7-47A9-8D87-F8A5D41A6583}"/>
              </a:ext>
            </a:extLst>
          </p:cNvPr>
          <p:cNvSpPr txBox="1">
            <a:spLocks/>
          </p:cNvSpPr>
          <p:nvPr/>
        </p:nvSpPr>
        <p:spPr bwMode="auto">
          <a:xfrm>
            <a:off x="738554" y="1041179"/>
            <a:ext cx="10957292" cy="106176"/>
          </a:xfrm>
          <a:prstGeom prst="rect">
            <a:avLst/>
          </a:prstGeom>
          <a:solidFill>
            <a:srgbClr val="335CB3"/>
          </a:soli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alt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9BBA75CE-B243-8028-3AE1-3F6053333DF9}"/>
              </a:ext>
            </a:extLst>
          </p:cNvPr>
          <p:cNvSpPr txBox="1"/>
          <p:nvPr/>
        </p:nvSpPr>
        <p:spPr>
          <a:xfrm>
            <a:off x="1560944" y="2381279"/>
            <a:ext cx="8728364" cy="347787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rPr>
              <a:t>Bulk Tainer created Bulk Tainer Telematics to guarantee that we created a  bespoke telematics device totally designed to meet the demands &amp; compliance of global isotank shipments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rPr>
              <a:t>All features of the device consider the needs and demands of isotank operators</a:t>
            </a:r>
            <a:r>
              <a:rPr lang="en-GB" altLang="en-US" sz="2200" dirty="0">
                <a:solidFill>
                  <a:srgbClr val="4472C4">
                    <a:lumMod val="50000"/>
                  </a:srgbClr>
                </a:solidFill>
                <a:latin typeface="HandelGotDBol"/>
              </a:rPr>
              <a:t> </a:t>
            </a:r>
            <a:r>
              <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rPr>
              <a:t>and its customers:</a:t>
            </a:r>
          </a:p>
          <a:p>
            <a:pPr marR="0" lvl="0" algn="l" defTabSz="914400" rtl="0" eaLnBrk="1" fontAlgn="auto" latinLnBrk="0" hangingPunct="1">
              <a:lnSpc>
                <a:spcPct val="100000"/>
              </a:lnSpc>
              <a:spcBef>
                <a:spcPts val="0"/>
              </a:spcBef>
              <a:spcAft>
                <a:spcPts val="0"/>
              </a:spcAft>
              <a:buClrTx/>
              <a:buSzTx/>
              <a:tabLst/>
              <a:defRPr/>
            </a:pPr>
            <a:endPar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endParaRPr>
          </a:p>
          <a:p>
            <a:pPr marL="742950" lvl="1" indent="-285750">
              <a:buBlip>
                <a:blip r:embed="rId3"/>
              </a:buBlip>
              <a:defRPr/>
            </a:pPr>
            <a:r>
              <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rPr>
              <a:t>Physical presence of the isotank</a:t>
            </a:r>
          </a:p>
          <a:p>
            <a:pPr marL="742950" lvl="1" indent="-285750">
              <a:buBlip>
                <a:blip r:embed="rId3"/>
              </a:buBlip>
              <a:defRPr/>
            </a:pPr>
            <a:r>
              <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rPr>
              <a:t>Product information</a:t>
            </a:r>
          </a:p>
          <a:p>
            <a:pPr marL="742950" lvl="1" indent="-285750">
              <a:buBlip>
                <a:blip r:embed="rId3"/>
              </a:buBlip>
              <a:defRPr/>
            </a:pPr>
            <a:r>
              <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rPr>
              <a:t>Product Stewardship </a:t>
            </a:r>
          </a:p>
        </p:txBody>
      </p:sp>
      <p:sp>
        <p:nvSpPr>
          <p:cNvPr id="9" name="TextBox 8">
            <a:extLst>
              <a:ext uri="{FF2B5EF4-FFF2-40B4-BE49-F238E27FC236}">
                <a16:creationId xmlns:a16="http://schemas.microsoft.com/office/drawing/2014/main" id="{580EAAC2-A955-BD29-FA52-8A4C116E71E9}"/>
              </a:ext>
            </a:extLst>
          </p:cNvPr>
          <p:cNvSpPr txBox="1"/>
          <p:nvPr/>
        </p:nvSpPr>
        <p:spPr>
          <a:xfrm>
            <a:off x="1560944" y="1579243"/>
            <a:ext cx="6096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HandelGothic regular" pitchFamily="2" charset="0"/>
                <a:ea typeface="+mn-ea"/>
                <a:cs typeface="+mn-cs"/>
              </a:rPr>
              <a:t>Bulk Tainer Telematics - Company</a:t>
            </a:r>
          </a:p>
        </p:txBody>
      </p:sp>
      <p:sp>
        <p:nvSpPr>
          <p:cNvPr id="11" name="TextBox 10">
            <a:extLst>
              <a:ext uri="{FF2B5EF4-FFF2-40B4-BE49-F238E27FC236}">
                <a16:creationId xmlns:a16="http://schemas.microsoft.com/office/drawing/2014/main" id="{66E6F38C-84BE-E757-6284-DC28AB38C909}"/>
              </a:ext>
            </a:extLst>
          </p:cNvPr>
          <p:cNvSpPr txBox="1"/>
          <p:nvPr/>
        </p:nvSpPr>
        <p:spPr>
          <a:xfrm>
            <a:off x="738554" y="6089106"/>
            <a:ext cx="10957292" cy="369332"/>
          </a:xfrm>
          <a:prstGeom prst="rect">
            <a:avLst/>
          </a:prstGeom>
          <a:noFill/>
        </p:spPr>
        <p:txBody>
          <a:bodyPr wrap="square">
            <a:spAutoFit/>
          </a:bodyPr>
          <a:lstStyle/>
          <a:p>
            <a:r>
              <a:rPr kumimoji="0" lang="en-GB" sz="1800" b="0" i="0" u="none" strike="noStrike" kern="1200" cap="none" spc="0" normalizeH="0" baseline="0" noProof="0" dirty="0">
                <a:ln>
                  <a:noFill/>
                </a:ln>
                <a:solidFill>
                  <a:srgbClr val="4472C4">
                    <a:lumMod val="50000"/>
                  </a:srgbClr>
                </a:solidFill>
                <a:effectLst/>
                <a:uLnTx/>
                <a:uFillTx/>
                <a:latin typeface="HandelGothic regular" pitchFamily="2" charset="0"/>
                <a:ea typeface="+mn-ea"/>
                <a:cs typeface="+mn-cs"/>
              </a:rPr>
              <a:t>	SAFE				RELIABLE			CERTIFIED </a:t>
            </a:r>
            <a:endParaRPr lang="en-GB" dirty="0"/>
          </a:p>
        </p:txBody>
      </p:sp>
      <p:pic>
        <p:nvPicPr>
          <p:cNvPr id="13" name="Picture 12" descr="Text, logo&#10;&#10;Description automatically generated">
            <a:extLst>
              <a:ext uri="{FF2B5EF4-FFF2-40B4-BE49-F238E27FC236}">
                <a16:creationId xmlns:a16="http://schemas.microsoft.com/office/drawing/2014/main" id="{F4630421-2838-B3B7-96D1-1304A198959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2866" y="230619"/>
            <a:ext cx="2953049" cy="641849"/>
          </a:xfrm>
          <a:prstGeom prst="rect">
            <a:avLst/>
          </a:prstGeom>
        </p:spPr>
      </p:pic>
      <p:pic>
        <p:nvPicPr>
          <p:cNvPr id="10" name="Picture 9" descr="Text, logo&#10;&#10;Description automatically generated">
            <a:extLst>
              <a:ext uri="{FF2B5EF4-FFF2-40B4-BE49-F238E27FC236}">
                <a16:creationId xmlns:a16="http://schemas.microsoft.com/office/drawing/2014/main" id="{E095E4CE-232A-BBD5-B42B-BC3DFE9515D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55483" y="193383"/>
            <a:ext cx="3140363" cy="638280"/>
          </a:xfrm>
          <a:prstGeom prst="rect">
            <a:avLst/>
          </a:prstGeom>
        </p:spPr>
      </p:pic>
    </p:spTree>
    <p:extLst>
      <p:ext uri="{BB962C8B-B14F-4D97-AF65-F5344CB8AC3E}">
        <p14:creationId xmlns:p14="http://schemas.microsoft.com/office/powerpoint/2010/main" val="2928539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29">
            <a:extLst>
              <a:ext uri="{FF2B5EF4-FFF2-40B4-BE49-F238E27FC236}">
                <a16:creationId xmlns:a16="http://schemas.microsoft.com/office/drawing/2014/main" id="{CBC2A10D-C970-4B55-AECB-9B17EBBECEEC}"/>
              </a:ext>
            </a:extLst>
          </p:cNvPr>
          <p:cNvSpPr/>
          <p:nvPr/>
        </p:nvSpPr>
        <p:spPr>
          <a:xfrm>
            <a:off x="0" y="35504"/>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Rectangle: Rounded Corners 29">
            <a:extLst>
              <a:ext uri="{FF2B5EF4-FFF2-40B4-BE49-F238E27FC236}">
                <a16:creationId xmlns:a16="http://schemas.microsoft.com/office/drawing/2014/main" id="{BDBE5365-CB1D-478F-A5F8-A73A0C74AD36}"/>
              </a:ext>
            </a:extLst>
          </p:cNvPr>
          <p:cNvSpPr/>
          <p:nvPr/>
        </p:nvSpPr>
        <p:spPr>
          <a:xfrm>
            <a:off x="1084" y="-56571"/>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 name="Title 7">
            <a:extLst>
              <a:ext uri="{FF2B5EF4-FFF2-40B4-BE49-F238E27FC236}">
                <a16:creationId xmlns:a16="http://schemas.microsoft.com/office/drawing/2014/main" id="{C8DED65A-0F30-44F6-AA1A-ED352D4C789E}"/>
              </a:ext>
            </a:extLst>
          </p:cNvPr>
          <p:cNvSpPr txBox="1">
            <a:spLocks/>
          </p:cNvSpPr>
          <p:nvPr/>
        </p:nvSpPr>
        <p:spPr bwMode="auto">
          <a:xfrm>
            <a:off x="738554" y="1041179"/>
            <a:ext cx="10957292" cy="106176"/>
          </a:xfrm>
          <a:prstGeom prst="rect">
            <a:avLst/>
          </a:prstGeom>
          <a:solidFill>
            <a:srgbClr val="335CB3"/>
          </a:soli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GB" altLang="en-US" sz="4400" dirty="0">
              <a:solidFill>
                <a:prstClr val="black"/>
              </a:solidFill>
              <a:latin typeface="Calibri" panose="020F0502020204030204" pitchFamily="34" charset="0"/>
            </a:endParaRPr>
          </a:p>
        </p:txBody>
      </p:sp>
      <p:pic>
        <p:nvPicPr>
          <p:cNvPr id="8" name="Picture 7" descr="A close up of a clock&#10;&#10;Description automatically generated">
            <a:extLst>
              <a:ext uri="{FF2B5EF4-FFF2-40B4-BE49-F238E27FC236}">
                <a16:creationId xmlns:a16="http://schemas.microsoft.com/office/drawing/2014/main" id="{B91BE1CC-6041-4F6F-801F-4A1183F3EB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5374" y="3262243"/>
            <a:ext cx="1934300" cy="1941553"/>
          </a:xfrm>
          <a:prstGeom prst="rect">
            <a:avLst/>
          </a:prstGeom>
        </p:spPr>
      </p:pic>
      <p:pic>
        <p:nvPicPr>
          <p:cNvPr id="9" name="Picture 8" descr="A close up of a logo&#10;&#10;Description automatically generated">
            <a:extLst>
              <a:ext uri="{FF2B5EF4-FFF2-40B4-BE49-F238E27FC236}">
                <a16:creationId xmlns:a16="http://schemas.microsoft.com/office/drawing/2014/main" id="{987DA19A-BBE0-4270-9F70-F2C48BA8DBA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18616" y="2433535"/>
            <a:ext cx="1417144" cy="1417144"/>
          </a:xfrm>
          <a:prstGeom prst="rect">
            <a:avLst/>
          </a:prstGeom>
        </p:spPr>
      </p:pic>
      <p:grpSp>
        <p:nvGrpSpPr>
          <p:cNvPr id="10" name="Group 9">
            <a:extLst>
              <a:ext uri="{FF2B5EF4-FFF2-40B4-BE49-F238E27FC236}">
                <a16:creationId xmlns:a16="http://schemas.microsoft.com/office/drawing/2014/main" id="{E3E958FD-83BD-44CF-91D8-EFA84D8CE616}"/>
              </a:ext>
            </a:extLst>
          </p:cNvPr>
          <p:cNvGrpSpPr/>
          <p:nvPr/>
        </p:nvGrpSpPr>
        <p:grpSpPr>
          <a:xfrm>
            <a:off x="4215183" y="2482631"/>
            <a:ext cx="1502776" cy="2087650"/>
            <a:chOff x="2673090" y="1617304"/>
            <a:chExt cx="1770847" cy="2087650"/>
          </a:xfrm>
        </p:grpSpPr>
        <p:pic>
          <p:nvPicPr>
            <p:cNvPr id="11" name="Picture 10">
              <a:extLst>
                <a:ext uri="{FF2B5EF4-FFF2-40B4-BE49-F238E27FC236}">
                  <a16:creationId xmlns:a16="http://schemas.microsoft.com/office/drawing/2014/main" id="{EB5C45BD-0A87-4E55-9FD8-6CBB866252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24602" y="1617304"/>
              <a:ext cx="1308934" cy="1145317"/>
            </a:xfrm>
            <a:prstGeom prst="rect">
              <a:avLst/>
            </a:prstGeom>
          </p:spPr>
        </p:pic>
        <p:sp>
          <p:nvSpPr>
            <p:cNvPr id="12" name="Rectangle 11">
              <a:extLst>
                <a:ext uri="{FF2B5EF4-FFF2-40B4-BE49-F238E27FC236}">
                  <a16:creationId xmlns:a16="http://schemas.microsoft.com/office/drawing/2014/main" id="{8C517442-4A94-4FA9-98B9-3370604FCFC3}"/>
                </a:ext>
              </a:extLst>
            </p:cNvPr>
            <p:cNvSpPr/>
            <p:nvPr/>
          </p:nvSpPr>
          <p:spPr>
            <a:xfrm>
              <a:off x="2673090" y="2750847"/>
              <a:ext cx="1770847" cy="954107"/>
            </a:xfrm>
            <a:prstGeom prst="rect">
              <a:avLst/>
            </a:prstGeom>
          </p:spPr>
          <p:txBody>
            <a:bodyPr wrap="square">
              <a:spAutoFit/>
            </a:bodyPr>
            <a:lstStyle/>
            <a:p>
              <a:pPr algn="ctr"/>
              <a:r>
                <a:rPr lang="en-GB" sz="1400" b="1" dirty="0">
                  <a:solidFill>
                    <a:schemeClr val="tx2"/>
                  </a:solidFill>
                </a:rPr>
                <a:t>ATEX / Hazloc certification</a:t>
              </a:r>
            </a:p>
            <a:p>
              <a:pPr algn="ctr"/>
              <a:r>
                <a:rPr lang="en-GB" sz="1400" b="1" dirty="0">
                  <a:solidFill>
                    <a:schemeClr val="tx2"/>
                  </a:solidFill>
                </a:rPr>
                <a:t>Zone 1 Ex db ib (ia) IIC T4</a:t>
              </a:r>
              <a:endParaRPr lang="en-GB" sz="1400" dirty="0"/>
            </a:p>
          </p:txBody>
        </p:sp>
      </p:grpSp>
      <p:grpSp>
        <p:nvGrpSpPr>
          <p:cNvPr id="13" name="Group 12">
            <a:extLst>
              <a:ext uri="{FF2B5EF4-FFF2-40B4-BE49-F238E27FC236}">
                <a16:creationId xmlns:a16="http://schemas.microsoft.com/office/drawing/2014/main" id="{5C7FFF08-E9A0-4DD5-8EF7-A1B3FF1D14A9}"/>
              </a:ext>
            </a:extLst>
          </p:cNvPr>
          <p:cNvGrpSpPr/>
          <p:nvPr/>
        </p:nvGrpSpPr>
        <p:grpSpPr>
          <a:xfrm>
            <a:off x="5840162" y="2622579"/>
            <a:ext cx="1913558" cy="1631082"/>
            <a:chOff x="4099013" y="1623239"/>
            <a:chExt cx="1913558" cy="1631082"/>
          </a:xfrm>
        </p:grpSpPr>
        <p:pic>
          <p:nvPicPr>
            <p:cNvPr id="14" name="Picture 13">
              <a:extLst>
                <a:ext uri="{FF2B5EF4-FFF2-40B4-BE49-F238E27FC236}">
                  <a16:creationId xmlns:a16="http://schemas.microsoft.com/office/drawing/2014/main" id="{C276F6A7-CB5D-4879-9025-B1C47D91F49C}"/>
                </a:ext>
              </a:extLst>
            </p:cNvPr>
            <p:cNvPicPr>
              <a:picLocks noChangeAspect="1"/>
            </p:cNvPicPr>
            <p:nvPr/>
          </p:nvPicPr>
          <p:blipFill>
            <a:blip r:embed="rId6"/>
            <a:stretch>
              <a:fillRect/>
            </a:stretch>
          </p:blipFill>
          <p:spPr>
            <a:xfrm>
              <a:off x="4478437" y="1623239"/>
              <a:ext cx="1154710" cy="1139382"/>
            </a:xfrm>
            <a:prstGeom prst="rect">
              <a:avLst/>
            </a:prstGeom>
          </p:spPr>
        </p:pic>
        <p:sp>
          <p:nvSpPr>
            <p:cNvPr id="15" name="Rectangle 14">
              <a:extLst>
                <a:ext uri="{FF2B5EF4-FFF2-40B4-BE49-F238E27FC236}">
                  <a16:creationId xmlns:a16="http://schemas.microsoft.com/office/drawing/2014/main" id="{22A8F8BC-379A-4551-AC4E-4B1413E1F310}"/>
                </a:ext>
              </a:extLst>
            </p:cNvPr>
            <p:cNvSpPr/>
            <p:nvPr/>
          </p:nvSpPr>
          <p:spPr>
            <a:xfrm>
              <a:off x="4099013" y="2731101"/>
              <a:ext cx="1913558" cy="523220"/>
            </a:xfrm>
            <a:prstGeom prst="rect">
              <a:avLst/>
            </a:prstGeom>
          </p:spPr>
          <p:txBody>
            <a:bodyPr wrap="square">
              <a:spAutoFit/>
            </a:bodyPr>
            <a:lstStyle/>
            <a:p>
              <a:pPr algn="ctr"/>
              <a:r>
                <a:rPr lang="en-GB" sz="1400" b="1" dirty="0">
                  <a:solidFill>
                    <a:schemeClr val="tx2"/>
                  </a:solidFill>
                </a:rPr>
                <a:t>Sustainable (low power / solar panel)</a:t>
              </a:r>
            </a:p>
          </p:txBody>
        </p:sp>
      </p:grpSp>
      <p:grpSp>
        <p:nvGrpSpPr>
          <p:cNvPr id="16" name="Group 15">
            <a:extLst>
              <a:ext uri="{FF2B5EF4-FFF2-40B4-BE49-F238E27FC236}">
                <a16:creationId xmlns:a16="http://schemas.microsoft.com/office/drawing/2014/main" id="{5094A12C-0A0F-411F-9D66-8BC606B38431}"/>
              </a:ext>
            </a:extLst>
          </p:cNvPr>
          <p:cNvGrpSpPr/>
          <p:nvPr/>
        </p:nvGrpSpPr>
        <p:grpSpPr>
          <a:xfrm>
            <a:off x="7946364" y="2501397"/>
            <a:ext cx="1373133" cy="1565090"/>
            <a:chOff x="5862676" y="1575567"/>
            <a:chExt cx="1373133" cy="1565090"/>
          </a:xfrm>
        </p:grpSpPr>
        <p:pic>
          <p:nvPicPr>
            <p:cNvPr id="17" name="Picture 4" descr="Market Data Vendor, Low Latency Market Data, Market Data ...">
              <a:extLst>
                <a:ext uri="{FF2B5EF4-FFF2-40B4-BE49-F238E27FC236}">
                  <a16:creationId xmlns:a16="http://schemas.microsoft.com/office/drawing/2014/main" id="{E1EC7558-C3CF-4385-9692-7D43A55D8C0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971888" y="1575567"/>
              <a:ext cx="1154710" cy="141714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70FF8345-3D22-4953-93FE-D090426582C1}"/>
                </a:ext>
              </a:extLst>
            </p:cNvPr>
            <p:cNvSpPr/>
            <p:nvPr/>
          </p:nvSpPr>
          <p:spPr>
            <a:xfrm>
              <a:off x="5862676" y="2832880"/>
              <a:ext cx="1373133" cy="307777"/>
            </a:xfrm>
            <a:prstGeom prst="rect">
              <a:avLst/>
            </a:prstGeom>
          </p:spPr>
          <p:txBody>
            <a:bodyPr wrap="none">
              <a:spAutoFit/>
            </a:bodyPr>
            <a:lstStyle/>
            <a:p>
              <a:pPr algn="ctr"/>
              <a:r>
                <a:rPr lang="en-GB" sz="1400" b="1" dirty="0">
                  <a:solidFill>
                    <a:schemeClr val="tx2"/>
                  </a:solidFill>
                </a:rPr>
                <a:t>Global coverage</a:t>
              </a:r>
            </a:p>
          </p:txBody>
        </p:sp>
      </p:grpSp>
      <p:grpSp>
        <p:nvGrpSpPr>
          <p:cNvPr id="19" name="Group 18">
            <a:extLst>
              <a:ext uri="{FF2B5EF4-FFF2-40B4-BE49-F238E27FC236}">
                <a16:creationId xmlns:a16="http://schemas.microsoft.com/office/drawing/2014/main" id="{E7FF95B9-0217-482D-A52C-9D91B27631C2}"/>
              </a:ext>
            </a:extLst>
          </p:cNvPr>
          <p:cNvGrpSpPr/>
          <p:nvPr/>
        </p:nvGrpSpPr>
        <p:grpSpPr>
          <a:xfrm>
            <a:off x="9757805" y="2528658"/>
            <a:ext cx="1563761" cy="1626442"/>
            <a:chOff x="7356835" y="1508057"/>
            <a:chExt cx="1563761" cy="1626442"/>
          </a:xfrm>
        </p:grpSpPr>
        <p:pic>
          <p:nvPicPr>
            <p:cNvPr id="20" name="Picture 19">
              <a:extLst>
                <a:ext uri="{FF2B5EF4-FFF2-40B4-BE49-F238E27FC236}">
                  <a16:creationId xmlns:a16="http://schemas.microsoft.com/office/drawing/2014/main" id="{C6EE82F4-A795-4D09-8334-EAF1E4FC32D7}"/>
                </a:ext>
              </a:extLst>
            </p:cNvPr>
            <p:cNvPicPr>
              <a:picLocks noChangeAspect="1"/>
            </p:cNvPicPr>
            <p:nvPr/>
          </p:nvPicPr>
          <p:blipFill>
            <a:blip r:embed="rId8"/>
            <a:stretch>
              <a:fillRect/>
            </a:stretch>
          </p:blipFill>
          <p:spPr>
            <a:xfrm>
              <a:off x="7456811" y="1508057"/>
              <a:ext cx="1363810" cy="1363810"/>
            </a:xfrm>
            <a:prstGeom prst="rect">
              <a:avLst/>
            </a:prstGeom>
          </p:spPr>
        </p:pic>
        <p:sp>
          <p:nvSpPr>
            <p:cNvPr id="21" name="Rectangle 20">
              <a:extLst>
                <a:ext uri="{FF2B5EF4-FFF2-40B4-BE49-F238E27FC236}">
                  <a16:creationId xmlns:a16="http://schemas.microsoft.com/office/drawing/2014/main" id="{2A8EE575-8758-4D80-A48D-4F1FA081A216}"/>
                </a:ext>
              </a:extLst>
            </p:cNvPr>
            <p:cNvSpPr/>
            <p:nvPr/>
          </p:nvSpPr>
          <p:spPr>
            <a:xfrm>
              <a:off x="7356835" y="2826722"/>
              <a:ext cx="1563761" cy="307777"/>
            </a:xfrm>
            <a:prstGeom prst="rect">
              <a:avLst/>
            </a:prstGeom>
          </p:spPr>
          <p:txBody>
            <a:bodyPr wrap="none">
              <a:spAutoFit/>
            </a:bodyPr>
            <a:lstStyle/>
            <a:p>
              <a:pPr algn="ctr"/>
              <a:r>
                <a:rPr lang="en-GB" sz="1400" b="1" dirty="0">
                  <a:solidFill>
                    <a:schemeClr val="tx2"/>
                  </a:solidFill>
                </a:rPr>
                <a:t>High performance </a:t>
              </a:r>
              <a:endParaRPr lang="en-GB" sz="1400" dirty="0">
                <a:solidFill>
                  <a:schemeClr val="tx2"/>
                </a:solidFill>
              </a:endParaRPr>
            </a:p>
          </p:txBody>
        </p:sp>
      </p:grpSp>
      <p:grpSp>
        <p:nvGrpSpPr>
          <p:cNvPr id="22" name="Group 21">
            <a:extLst>
              <a:ext uri="{FF2B5EF4-FFF2-40B4-BE49-F238E27FC236}">
                <a16:creationId xmlns:a16="http://schemas.microsoft.com/office/drawing/2014/main" id="{DACEDD5A-9875-46F2-A0FD-7A9D6D1890B0}"/>
              </a:ext>
            </a:extLst>
          </p:cNvPr>
          <p:cNvGrpSpPr/>
          <p:nvPr/>
        </p:nvGrpSpPr>
        <p:grpSpPr>
          <a:xfrm>
            <a:off x="2502724" y="4690751"/>
            <a:ext cx="1433402" cy="2002938"/>
            <a:chOff x="2502358" y="4183038"/>
            <a:chExt cx="1433402" cy="2002938"/>
          </a:xfrm>
        </p:grpSpPr>
        <p:pic>
          <p:nvPicPr>
            <p:cNvPr id="23" name="Picture 22">
              <a:extLst>
                <a:ext uri="{FF2B5EF4-FFF2-40B4-BE49-F238E27FC236}">
                  <a16:creationId xmlns:a16="http://schemas.microsoft.com/office/drawing/2014/main" id="{BA0549CD-AEDD-4C06-90BD-D4A590E2EAA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502358" y="4183038"/>
              <a:ext cx="1433402" cy="1048831"/>
            </a:xfrm>
            <a:prstGeom prst="rect">
              <a:avLst/>
            </a:prstGeom>
          </p:spPr>
        </p:pic>
        <p:sp>
          <p:nvSpPr>
            <p:cNvPr id="24" name="Rectangle 23">
              <a:extLst>
                <a:ext uri="{FF2B5EF4-FFF2-40B4-BE49-F238E27FC236}">
                  <a16:creationId xmlns:a16="http://schemas.microsoft.com/office/drawing/2014/main" id="{C74EC6E2-889B-4CF7-B575-5D6741EFD313}"/>
                </a:ext>
              </a:extLst>
            </p:cNvPr>
            <p:cNvSpPr/>
            <p:nvPr/>
          </p:nvSpPr>
          <p:spPr>
            <a:xfrm>
              <a:off x="2565194" y="5231869"/>
              <a:ext cx="1307730" cy="954107"/>
            </a:xfrm>
            <a:prstGeom prst="rect">
              <a:avLst/>
            </a:prstGeom>
          </p:spPr>
          <p:txBody>
            <a:bodyPr wrap="none">
              <a:spAutoFit/>
            </a:bodyPr>
            <a:lstStyle/>
            <a:p>
              <a:pPr algn="ctr"/>
              <a:r>
                <a:rPr lang="en-GB" sz="1400" b="1" dirty="0">
                  <a:solidFill>
                    <a:schemeClr val="tx2"/>
                  </a:solidFill>
                </a:rPr>
                <a:t>Sensors</a:t>
              </a:r>
              <a:br>
                <a:rPr lang="en-GB" sz="1400" b="1" dirty="0">
                  <a:solidFill>
                    <a:schemeClr val="tx2"/>
                  </a:solidFill>
                </a:rPr>
              </a:br>
              <a:r>
                <a:rPr lang="en-GB" sz="1400" b="1" dirty="0">
                  <a:solidFill>
                    <a:schemeClr val="tx2"/>
                  </a:solidFill>
                </a:rPr>
                <a:t>Product temp.</a:t>
              </a:r>
              <a:br>
                <a:rPr lang="en-GB" sz="1400" b="1" dirty="0">
                  <a:solidFill>
                    <a:schemeClr val="tx2"/>
                  </a:solidFill>
                </a:rPr>
              </a:br>
              <a:r>
                <a:rPr lang="en-GB" sz="1400" b="1" dirty="0">
                  <a:solidFill>
                    <a:schemeClr val="tx2"/>
                  </a:solidFill>
                </a:rPr>
                <a:t>Inlet temp.</a:t>
              </a:r>
              <a:br>
                <a:rPr lang="en-GB" sz="1400" b="1" dirty="0">
                  <a:solidFill>
                    <a:schemeClr val="tx2"/>
                  </a:solidFill>
                </a:rPr>
              </a:br>
              <a:r>
                <a:rPr lang="en-GB" sz="1400" b="1" dirty="0">
                  <a:solidFill>
                    <a:schemeClr val="tx2"/>
                  </a:solidFill>
                </a:rPr>
                <a:t>Ambient temp.</a:t>
              </a:r>
              <a:endParaRPr lang="en-GB" sz="1400" dirty="0"/>
            </a:p>
          </p:txBody>
        </p:sp>
      </p:grpSp>
      <p:grpSp>
        <p:nvGrpSpPr>
          <p:cNvPr id="25" name="Group 24">
            <a:extLst>
              <a:ext uri="{FF2B5EF4-FFF2-40B4-BE49-F238E27FC236}">
                <a16:creationId xmlns:a16="http://schemas.microsoft.com/office/drawing/2014/main" id="{B073BCEA-07E8-4790-94F2-F78A72EB5EE8}"/>
              </a:ext>
            </a:extLst>
          </p:cNvPr>
          <p:cNvGrpSpPr/>
          <p:nvPr/>
        </p:nvGrpSpPr>
        <p:grpSpPr>
          <a:xfrm>
            <a:off x="3971885" y="4714898"/>
            <a:ext cx="1934760" cy="1885196"/>
            <a:chOff x="3638115" y="4253106"/>
            <a:chExt cx="1934760" cy="1885196"/>
          </a:xfrm>
        </p:grpSpPr>
        <p:pic>
          <p:nvPicPr>
            <p:cNvPr id="26" name="Picture 25">
              <a:extLst>
                <a:ext uri="{FF2B5EF4-FFF2-40B4-BE49-F238E27FC236}">
                  <a16:creationId xmlns:a16="http://schemas.microsoft.com/office/drawing/2014/main" id="{F1A0179D-990D-464A-9FBB-2E69C2C047A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081080" y="4253106"/>
              <a:ext cx="1048830" cy="1048830"/>
            </a:xfrm>
            <a:prstGeom prst="rect">
              <a:avLst/>
            </a:prstGeom>
          </p:spPr>
        </p:pic>
        <p:sp>
          <p:nvSpPr>
            <p:cNvPr id="27" name="Rectangle 26">
              <a:extLst>
                <a:ext uri="{FF2B5EF4-FFF2-40B4-BE49-F238E27FC236}">
                  <a16:creationId xmlns:a16="http://schemas.microsoft.com/office/drawing/2014/main" id="{C429A5CD-3023-4D9B-966E-1F34AE321DF9}"/>
                </a:ext>
              </a:extLst>
            </p:cNvPr>
            <p:cNvSpPr/>
            <p:nvPr/>
          </p:nvSpPr>
          <p:spPr>
            <a:xfrm>
              <a:off x="3638115" y="5399638"/>
              <a:ext cx="1934760" cy="738664"/>
            </a:xfrm>
            <a:prstGeom prst="rect">
              <a:avLst/>
            </a:prstGeom>
          </p:spPr>
          <p:txBody>
            <a:bodyPr wrap="none">
              <a:spAutoFit/>
            </a:bodyPr>
            <a:lstStyle/>
            <a:p>
              <a:pPr algn="ctr"/>
              <a:r>
                <a:rPr lang="en-GB" sz="1400" b="1" dirty="0">
                  <a:solidFill>
                    <a:schemeClr val="tx2"/>
                  </a:solidFill>
                </a:rPr>
                <a:t>Smart updates</a:t>
              </a:r>
              <a:br>
                <a:rPr lang="en-GB" sz="1400" b="1" dirty="0">
                  <a:solidFill>
                    <a:schemeClr val="tx2"/>
                  </a:solidFill>
                </a:rPr>
              </a:br>
              <a:r>
                <a:rPr lang="en-GB" sz="1400" b="1" dirty="0">
                  <a:solidFill>
                    <a:schemeClr val="tx2"/>
                  </a:solidFill>
                </a:rPr>
                <a:t>Exception management</a:t>
              </a:r>
            </a:p>
            <a:p>
              <a:pPr algn="ctr"/>
              <a:r>
                <a:rPr lang="en-GB" sz="1400" b="1" dirty="0">
                  <a:solidFill>
                    <a:schemeClr val="tx2"/>
                  </a:solidFill>
                </a:rPr>
                <a:t>Notifications</a:t>
              </a:r>
              <a:endParaRPr lang="en-GB" sz="1400" dirty="0"/>
            </a:p>
          </p:txBody>
        </p:sp>
      </p:grpSp>
      <p:grpSp>
        <p:nvGrpSpPr>
          <p:cNvPr id="28" name="Group 27">
            <a:extLst>
              <a:ext uri="{FF2B5EF4-FFF2-40B4-BE49-F238E27FC236}">
                <a16:creationId xmlns:a16="http://schemas.microsoft.com/office/drawing/2014/main" id="{BF6AFEE2-67A9-4503-A418-4168A5E0599E}"/>
              </a:ext>
            </a:extLst>
          </p:cNvPr>
          <p:cNvGrpSpPr/>
          <p:nvPr/>
        </p:nvGrpSpPr>
        <p:grpSpPr>
          <a:xfrm>
            <a:off x="6221798" y="4829092"/>
            <a:ext cx="1095172" cy="1628281"/>
            <a:chOff x="5841580" y="4374375"/>
            <a:chExt cx="1095172" cy="1628281"/>
          </a:xfrm>
        </p:grpSpPr>
        <p:pic>
          <p:nvPicPr>
            <p:cNvPr id="29" name="Picture 28">
              <a:extLst>
                <a:ext uri="{FF2B5EF4-FFF2-40B4-BE49-F238E27FC236}">
                  <a16:creationId xmlns:a16="http://schemas.microsoft.com/office/drawing/2014/main" id="{DDD320AF-112A-42F2-AC30-460FB977A42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869417" y="4374375"/>
              <a:ext cx="1048830" cy="1048830"/>
            </a:xfrm>
            <a:prstGeom prst="rect">
              <a:avLst/>
            </a:prstGeom>
          </p:spPr>
        </p:pic>
        <p:sp>
          <p:nvSpPr>
            <p:cNvPr id="30" name="Rectangle 29">
              <a:extLst>
                <a:ext uri="{FF2B5EF4-FFF2-40B4-BE49-F238E27FC236}">
                  <a16:creationId xmlns:a16="http://schemas.microsoft.com/office/drawing/2014/main" id="{E8AA0279-D96B-42DF-AE32-DD3B1984A7B2}"/>
                </a:ext>
              </a:extLst>
            </p:cNvPr>
            <p:cNvSpPr/>
            <p:nvPr/>
          </p:nvSpPr>
          <p:spPr>
            <a:xfrm>
              <a:off x="5841580" y="5479436"/>
              <a:ext cx="1095172" cy="523220"/>
            </a:xfrm>
            <a:prstGeom prst="rect">
              <a:avLst/>
            </a:prstGeom>
          </p:spPr>
          <p:txBody>
            <a:bodyPr wrap="none">
              <a:spAutoFit/>
            </a:bodyPr>
            <a:lstStyle/>
            <a:p>
              <a:pPr algn="ctr"/>
              <a:r>
                <a:rPr lang="en-GB" sz="1400" b="1" dirty="0">
                  <a:solidFill>
                    <a:schemeClr val="tx2"/>
                  </a:solidFill>
                </a:rPr>
                <a:t>Cloud based</a:t>
              </a:r>
              <a:br>
                <a:rPr lang="en-GB" sz="1400" b="1" dirty="0">
                  <a:solidFill>
                    <a:schemeClr val="tx2"/>
                  </a:solidFill>
                </a:rPr>
              </a:br>
              <a:r>
                <a:rPr lang="en-GB" sz="1400" b="1" dirty="0">
                  <a:solidFill>
                    <a:schemeClr val="tx2"/>
                  </a:solidFill>
                </a:rPr>
                <a:t>API enabled</a:t>
              </a:r>
            </a:p>
          </p:txBody>
        </p:sp>
      </p:grpSp>
      <p:grpSp>
        <p:nvGrpSpPr>
          <p:cNvPr id="31" name="Group 30">
            <a:extLst>
              <a:ext uri="{FF2B5EF4-FFF2-40B4-BE49-F238E27FC236}">
                <a16:creationId xmlns:a16="http://schemas.microsoft.com/office/drawing/2014/main" id="{255ECF19-D083-4558-B95C-A8CC7342967A}"/>
              </a:ext>
            </a:extLst>
          </p:cNvPr>
          <p:cNvGrpSpPr/>
          <p:nvPr/>
        </p:nvGrpSpPr>
        <p:grpSpPr>
          <a:xfrm>
            <a:off x="7919658" y="4878291"/>
            <a:ext cx="1426544" cy="1602239"/>
            <a:chOff x="8992609" y="1639981"/>
            <a:chExt cx="1426544" cy="1602239"/>
          </a:xfrm>
        </p:grpSpPr>
        <p:pic>
          <p:nvPicPr>
            <p:cNvPr id="32" name="Picture 31">
              <a:extLst>
                <a:ext uri="{FF2B5EF4-FFF2-40B4-BE49-F238E27FC236}">
                  <a16:creationId xmlns:a16="http://schemas.microsoft.com/office/drawing/2014/main" id="{89DFF265-DD4A-48E0-BA89-A438610ACAA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150834" y="1639981"/>
              <a:ext cx="1124836" cy="1122640"/>
            </a:xfrm>
            <a:prstGeom prst="rect">
              <a:avLst/>
            </a:prstGeom>
          </p:spPr>
        </p:pic>
        <p:sp>
          <p:nvSpPr>
            <p:cNvPr id="33" name="Rectangle 32">
              <a:extLst>
                <a:ext uri="{FF2B5EF4-FFF2-40B4-BE49-F238E27FC236}">
                  <a16:creationId xmlns:a16="http://schemas.microsoft.com/office/drawing/2014/main" id="{84CB6EF5-EE29-4549-99DF-E5424F4BD4B7}"/>
                </a:ext>
              </a:extLst>
            </p:cNvPr>
            <p:cNvSpPr/>
            <p:nvPr/>
          </p:nvSpPr>
          <p:spPr>
            <a:xfrm>
              <a:off x="8992609" y="2719000"/>
              <a:ext cx="1426544" cy="523220"/>
            </a:xfrm>
            <a:prstGeom prst="rect">
              <a:avLst/>
            </a:prstGeom>
          </p:spPr>
          <p:txBody>
            <a:bodyPr wrap="none">
              <a:spAutoFit/>
            </a:bodyPr>
            <a:lstStyle/>
            <a:p>
              <a:pPr algn="ctr"/>
              <a:r>
                <a:rPr lang="en-GB" sz="1400" b="1" dirty="0">
                  <a:solidFill>
                    <a:schemeClr val="tx2"/>
                  </a:solidFill>
                </a:rPr>
                <a:t>GPS </a:t>
              </a:r>
              <a:br>
                <a:rPr lang="en-GB" sz="1400" b="1" dirty="0">
                  <a:solidFill>
                    <a:schemeClr val="tx2"/>
                  </a:solidFill>
                </a:rPr>
              </a:br>
              <a:r>
                <a:rPr lang="en-GB" sz="1400" b="1" dirty="0">
                  <a:solidFill>
                    <a:schemeClr val="tx2"/>
                  </a:solidFill>
                </a:rPr>
                <a:t>Geofence aware </a:t>
              </a:r>
              <a:endParaRPr lang="en-GB" sz="1400" dirty="0"/>
            </a:p>
          </p:txBody>
        </p:sp>
      </p:grpSp>
      <p:grpSp>
        <p:nvGrpSpPr>
          <p:cNvPr id="34" name="Group 33">
            <a:extLst>
              <a:ext uri="{FF2B5EF4-FFF2-40B4-BE49-F238E27FC236}">
                <a16:creationId xmlns:a16="http://schemas.microsoft.com/office/drawing/2014/main" id="{CBDCF73E-5310-4A6D-A65E-4D2C0BA98593}"/>
              </a:ext>
            </a:extLst>
          </p:cNvPr>
          <p:cNvGrpSpPr/>
          <p:nvPr/>
        </p:nvGrpSpPr>
        <p:grpSpPr>
          <a:xfrm>
            <a:off x="9750719" y="4617985"/>
            <a:ext cx="1577932" cy="1839368"/>
            <a:chOff x="9653277" y="1618381"/>
            <a:chExt cx="1577932" cy="1839368"/>
          </a:xfrm>
        </p:grpSpPr>
        <p:pic>
          <p:nvPicPr>
            <p:cNvPr id="35" name="Picture 34">
              <a:extLst>
                <a:ext uri="{FF2B5EF4-FFF2-40B4-BE49-F238E27FC236}">
                  <a16:creationId xmlns:a16="http://schemas.microsoft.com/office/drawing/2014/main" id="{BBF4A1B3-17F6-43FC-9281-D902F6908F97}"/>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861831" y="1618381"/>
              <a:ext cx="1160825" cy="1171623"/>
            </a:xfrm>
            <a:prstGeom prst="rect">
              <a:avLst/>
            </a:prstGeom>
          </p:spPr>
        </p:pic>
        <p:sp>
          <p:nvSpPr>
            <p:cNvPr id="36" name="Rectangle 35">
              <a:extLst>
                <a:ext uri="{FF2B5EF4-FFF2-40B4-BE49-F238E27FC236}">
                  <a16:creationId xmlns:a16="http://schemas.microsoft.com/office/drawing/2014/main" id="{0916223B-FD41-4B2E-A2B8-0CD437822812}"/>
                </a:ext>
              </a:extLst>
            </p:cNvPr>
            <p:cNvSpPr/>
            <p:nvPr/>
          </p:nvSpPr>
          <p:spPr>
            <a:xfrm>
              <a:off x="9653277" y="2719085"/>
              <a:ext cx="1577932" cy="738664"/>
            </a:xfrm>
            <a:prstGeom prst="rect">
              <a:avLst/>
            </a:prstGeom>
          </p:spPr>
          <p:txBody>
            <a:bodyPr wrap="none">
              <a:spAutoFit/>
            </a:bodyPr>
            <a:lstStyle/>
            <a:p>
              <a:pPr algn="ctr"/>
              <a:r>
                <a:rPr lang="en-GB" sz="1400" b="1" dirty="0">
                  <a:solidFill>
                    <a:schemeClr val="tx2"/>
                  </a:solidFill>
                </a:rPr>
                <a:t>System integration</a:t>
              </a:r>
              <a:br>
                <a:rPr lang="en-GB" sz="1400" b="1" dirty="0">
                  <a:solidFill>
                    <a:schemeClr val="tx2"/>
                  </a:solidFill>
                </a:rPr>
              </a:br>
              <a:r>
                <a:rPr lang="en-GB" sz="1400" b="1" dirty="0">
                  <a:solidFill>
                    <a:schemeClr val="tx2"/>
                  </a:solidFill>
                </a:rPr>
                <a:t>Product Info</a:t>
              </a:r>
              <a:br>
                <a:rPr lang="en-GB" sz="1400" b="1" dirty="0">
                  <a:solidFill>
                    <a:schemeClr val="tx2"/>
                  </a:solidFill>
                </a:rPr>
              </a:br>
              <a:r>
                <a:rPr lang="en-GB" sz="1400" b="1" dirty="0">
                  <a:solidFill>
                    <a:schemeClr val="tx2"/>
                  </a:solidFill>
                </a:rPr>
                <a:t>Route Info</a:t>
              </a:r>
              <a:endParaRPr lang="en-GB" sz="1400" dirty="0"/>
            </a:p>
          </p:txBody>
        </p:sp>
      </p:grpSp>
      <p:sp>
        <p:nvSpPr>
          <p:cNvPr id="37" name="TextBox 36">
            <a:extLst>
              <a:ext uri="{FF2B5EF4-FFF2-40B4-BE49-F238E27FC236}">
                <a16:creationId xmlns:a16="http://schemas.microsoft.com/office/drawing/2014/main" id="{86C9F007-8459-40C4-AA93-75C5B1CD934E}"/>
              </a:ext>
            </a:extLst>
          </p:cNvPr>
          <p:cNvSpPr txBox="1"/>
          <p:nvPr/>
        </p:nvSpPr>
        <p:spPr>
          <a:xfrm>
            <a:off x="2329459" y="3725368"/>
            <a:ext cx="1642426" cy="646331"/>
          </a:xfrm>
          <a:prstGeom prst="rect">
            <a:avLst/>
          </a:prstGeom>
          <a:noFill/>
        </p:spPr>
        <p:txBody>
          <a:bodyPr wrap="square">
            <a:spAutoFit/>
          </a:bodyPr>
          <a:lstStyle/>
          <a:p>
            <a:pPr algn="ctr"/>
            <a:r>
              <a:rPr lang="en-GB" sz="1800" b="1" dirty="0">
                <a:solidFill>
                  <a:schemeClr val="tx2"/>
                </a:solidFill>
              </a:rPr>
              <a:t>In house design</a:t>
            </a:r>
            <a:endParaRPr lang="en-GB" sz="1800" dirty="0"/>
          </a:p>
        </p:txBody>
      </p:sp>
      <p:sp>
        <p:nvSpPr>
          <p:cNvPr id="41" name="TextBox 40">
            <a:extLst>
              <a:ext uri="{FF2B5EF4-FFF2-40B4-BE49-F238E27FC236}">
                <a16:creationId xmlns:a16="http://schemas.microsoft.com/office/drawing/2014/main" id="{273657C2-8D3C-45C2-A06A-47051A233224}"/>
              </a:ext>
            </a:extLst>
          </p:cNvPr>
          <p:cNvSpPr txBox="1"/>
          <p:nvPr/>
        </p:nvSpPr>
        <p:spPr>
          <a:xfrm>
            <a:off x="608479" y="1626290"/>
            <a:ext cx="6097836" cy="461665"/>
          </a:xfrm>
          <a:prstGeom prst="rect">
            <a:avLst/>
          </a:prstGeom>
          <a:noFill/>
        </p:spPr>
        <p:txBody>
          <a:bodyPr wrap="square">
            <a:spAutoFit/>
          </a:bodyPr>
          <a:lstStyle/>
          <a:p>
            <a:r>
              <a:rPr lang="en-GB" sz="2400" dirty="0">
                <a:solidFill>
                  <a:schemeClr val="tx2"/>
                </a:solidFill>
                <a:latin typeface="HandelGothic regular" pitchFamily="2" charset="0"/>
              </a:rPr>
              <a:t>Bulk Tainer Telematics – KEY FEATURES</a:t>
            </a:r>
          </a:p>
        </p:txBody>
      </p:sp>
      <p:pic>
        <p:nvPicPr>
          <p:cNvPr id="39" name="Picture 38" descr="Text, logo&#10;&#10;Description automatically generated">
            <a:extLst>
              <a:ext uri="{FF2B5EF4-FFF2-40B4-BE49-F238E27FC236}">
                <a16:creationId xmlns:a16="http://schemas.microsoft.com/office/drawing/2014/main" id="{1D05D98C-03FB-D502-93C9-D075AF6E870C}"/>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12866" y="230619"/>
            <a:ext cx="2953049" cy="641849"/>
          </a:xfrm>
          <a:prstGeom prst="rect">
            <a:avLst/>
          </a:prstGeom>
        </p:spPr>
      </p:pic>
      <p:pic>
        <p:nvPicPr>
          <p:cNvPr id="42" name="Picture 41" descr="Text, logo&#10;&#10;Description automatically generated">
            <a:extLst>
              <a:ext uri="{FF2B5EF4-FFF2-40B4-BE49-F238E27FC236}">
                <a16:creationId xmlns:a16="http://schemas.microsoft.com/office/drawing/2014/main" id="{6E976B6C-3A59-0117-6C98-E97B4DAE6CF5}"/>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555483" y="193383"/>
            <a:ext cx="3140363" cy="638280"/>
          </a:xfrm>
          <a:prstGeom prst="rect">
            <a:avLst/>
          </a:prstGeom>
        </p:spPr>
      </p:pic>
    </p:spTree>
    <p:extLst>
      <p:ext uri="{BB962C8B-B14F-4D97-AF65-F5344CB8AC3E}">
        <p14:creationId xmlns:p14="http://schemas.microsoft.com/office/powerpoint/2010/main" val="4268466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29">
            <a:extLst>
              <a:ext uri="{FF2B5EF4-FFF2-40B4-BE49-F238E27FC236}">
                <a16:creationId xmlns:a16="http://schemas.microsoft.com/office/drawing/2014/main" id="{CBC2A10D-C970-4B55-AECB-9B17EBBECEEC}"/>
              </a:ext>
            </a:extLst>
          </p:cNvPr>
          <p:cNvSpPr/>
          <p:nvPr/>
        </p:nvSpPr>
        <p:spPr>
          <a:xfrm>
            <a:off x="0" y="35504"/>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Rounded Corners 29">
            <a:extLst>
              <a:ext uri="{FF2B5EF4-FFF2-40B4-BE49-F238E27FC236}">
                <a16:creationId xmlns:a16="http://schemas.microsoft.com/office/drawing/2014/main" id="{BDBE5365-CB1D-478F-A5F8-A73A0C74AD36}"/>
              </a:ext>
            </a:extLst>
          </p:cNvPr>
          <p:cNvSpPr/>
          <p:nvPr/>
        </p:nvSpPr>
        <p:spPr>
          <a:xfrm>
            <a:off x="1084" y="-56571"/>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le 7">
            <a:extLst>
              <a:ext uri="{FF2B5EF4-FFF2-40B4-BE49-F238E27FC236}">
                <a16:creationId xmlns:a16="http://schemas.microsoft.com/office/drawing/2014/main" id="{4966787B-98D7-47A9-8D87-F8A5D41A6583}"/>
              </a:ext>
            </a:extLst>
          </p:cNvPr>
          <p:cNvSpPr txBox="1">
            <a:spLocks/>
          </p:cNvSpPr>
          <p:nvPr/>
        </p:nvSpPr>
        <p:spPr bwMode="auto">
          <a:xfrm>
            <a:off x="738554" y="1041179"/>
            <a:ext cx="10957292" cy="106176"/>
          </a:xfrm>
          <a:prstGeom prst="rect">
            <a:avLst/>
          </a:prstGeom>
          <a:solidFill>
            <a:srgbClr val="335CB3"/>
          </a:soli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alt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49CFCF3A-3EE9-4270-7618-822BD9CD81C9}"/>
              </a:ext>
            </a:extLst>
          </p:cNvPr>
          <p:cNvSpPr txBox="1"/>
          <p:nvPr/>
        </p:nvSpPr>
        <p:spPr>
          <a:xfrm>
            <a:off x="2621998" y="1399313"/>
            <a:ext cx="9348330" cy="5047536"/>
          </a:xfrm>
          <a:prstGeom prst="rect">
            <a:avLst/>
          </a:prstGeom>
          <a:blipFill dpi="0" rotWithShape="1">
            <a:blip r:embed="rId3">
              <a:alphaModFix amt="10000"/>
            </a:blip>
            <a:srcRect/>
            <a:tile tx="0" ty="0" sx="100000" sy="100000" flip="none" algn="tl"/>
          </a:blipFill>
        </p:spPr>
        <p:txBody>
          <a:bodyPr wrap="square">
            <a:spAutoFit/>
          </a:bodyPr>
          <a:lstStyle/>
          <a:p>
            <a:pPr eaLnBrk="1" hangingPunct="1"/>
            <a:r>
              <a:rPr lang="en-GB" altLang="en-US" sz="2400" dirty="0">
                <a:solidFill>
                  <a:schemeClr val="accent1">
                    <a:lumMod val="50000"/>
                  </a:schemeClr>
                </a:solidFill>
                <a:latin typeface="HandelGothic regular" pitchFamily="2" charset="0"/>
              </a:rPr>
              <a:t>Bulk Tainer Telematics - System Integration</a:t>
            </a:r>
          </a:p>
          <a:p>
            <a:pPr eaLnBrk="1" hangingPunct="1"/>
            <a:endParaRPr lang="en-GB" altLang="en-US" dirty="0">
              <a:solidFill>
                <a:schemeClr val="accent1">
                  <a:lumMod val="50000"/>
                </a:schemeClr>
              </a:solidFill>
              <a:latin typeface="HandelGotDLig" pitchFamily="34" charset="0"/>
            </a:endParaRPr>
          </a:p>
          <a:p>
            <a:pPr eaLnBrk="1" hangingPunct="1"/>
            <a:r>
              <a:rPr lang="en-GB" altLang="en-US" sz="2000" dirty="0">
                <a:solidFill>
                  <a:schemeClr val="accent1">
                    <a:lumMod val="50000"/>
                  </a:schemeClr>
                </a:solidFill>
                <a:latin typeface="HandelGotDLig" pitchFamily="34" charset="0"/>
              </a:rPr>
              <a:t>Key to this development is the direct connection to the Bulk Tainer planning system with initial planned benefits:</a:t>
            </a:r>
          </a:p>
          <a:p>
            <a:pPr eaLnBrk="1" hangingPunct="1"/>
            <a:endParaRPr lang="en-GB" altLang="en-US" sz="2000" dirty="0">
              <a:solidFill>
                <a:schemeClr val="accent1">
                  <a:lumMod val="50000"/>
                </a:schemeClr>
              </a:solidFill>
              <a:latin typeface="HandelGotDLig" pitchFamily="34" charset="0"/>
            </a:endParaRPr>
          </a:p>
          <a:p>
            <a:pPr>
              <a:buBlip>
                <a:blip r:embed="rId4"/>
              </a:buBlip>
            </a:pPr>
            <a:r>
              <a:rPr lang="en-GB" altLang="en-US" sz="2000" dirty="0">
                <a:solidFill>
                  <a:schemeClr val="accent1">
                    <a:lumMod val="50000"/>
                  </a:schemeClr>
                </a:solidFill>
                <a:latin typeface="HandelGotDLig" pitchFamily="34" charset="0"/>
              </a:rPr>
              <a:t> System / BTL order individually dictates operational use of GPS / data usage per trip</a:t>
            </a:r>
          </a:p>
          <a:p>
            <a:pPr>
              <a:buBlip>
                <a:blip r:embed="rId4"/>
              </a:buBlip>
            </a:pPr>
            <a:r>
              <a:rPr lang="en-GB" altLang="en-US" sz="2000" dirty="0">
                <a:solidFill>
                  <a:schemeClr val="accent1">
                    <a:lumMod val="50000"/>
                  </a:schemeClr>
                </a:solidFill>
                <a:latin typeface="HandelGotDLig" pitchFamily="34" charset="0"/>
              </a:rPr>
              <a:t> Location updates of tank position / linked to expected routings / dates / times from</a:t>
            </a:r>
          </a:p>
          <a:p>
            <a:r>
              <a:rPr lang="en-GB" altLang="en-US" sz="2000" dirty="0">
                <a:solidFill>
                  <a:schemeClr val="accent1">
                    <a:lumMod val="50000"/>
                  </a:schemeClr>
                </a:solidFill>
                <a:latin typeface="HandelGotDLig" pitchFamily="34" charset="0"/>
              </a:rPr>
              <a:t>     BTL system</a:t>
            </a:r>
          </a:p>
          <a:p>
            <a:pPr eaLnBrk="1" hangingPunct="1">
              <a:buBlip>
                <a:blip r:embed="rId4"/>
              </a:buBlip>
            </a:pPr>
            <a:r>
              <a:rPr lang="en-GB" altLang="en-US" sz="2000" dirty="0">
                <a:solidFill>
                  <a:schemeClr val="accent1">
                    <a:lumMod val="50000"/>
                  </a:schemeClr>
                </a:solidFill>
                <a:latin typeface="HandelGotDLig" pitchFamily="34" charset="0"/>
              </a:rPr>
              <a:t> Above allows Exception Management by Bulk Tainer staff</a:t>
            </a:r>
          </a:p>
          <a:p>
            <a:pPr eaLnBrk="1" hangingPunct="1">
              <a:buBlip>
                <a:blip r:embed="rId4"/>
              </a:buBlip>
            </a:pPr>
            <a:r>
              <a:rPr lang="en-GB" altLang="en-US" sz="2000" dirty="0">
                <a:solidFill>
                  <a:schemeClr val="accent1">
                    <a:lumMod val="50000"/>
                  </a:schemeClr>
                </a:solidFill>
                <a:latin typeface="HandelGotDLig" pitchFamily="34" charset="0"/>
              </a:rPr>
              <a:t> Advanced time delay alerts are set against system set arrival times </a:t>
            </a:r>
          </a:p>
          <a:p>
            <a:pPr eaLnBrk="1" hangingPunct="1">
              <a:buBlip>
                <a:blip r:embed="rId4"/>
              </a:buBlip>
            </a:pPr>
            <a:r>
              <a:rPr lang="en-GB" altLang="en-US" sz="2000" dirty="0">
                <a:solidFill>
                  <a:schemeClr val="accent1">
                    <a:lumMod val="50000"/>
                  </a:schemeClr>
                </a:solidFill>
                <a:latin typeface="HandelGotDLig" pitchFamily="34" charset="0"/>
              </a:rPr>
              <a:t> Product and Ambient Temperature updates and high/low alerts</a:t>
            </a:r>
          </a:p>
          <a:p>
            <a:pPr>
              <a:buBlip>
                <a:blip r:embed="rId4"/>
              </a:buBlip>
            </a:pPr>
            <a:r>
              <a:rPr lang="en-GB" altLang="en-US" sz="2000" dirty="0">
                <a:solidFill>
                  <a:schemeClr val="accent1">
                    <a:lumMod val="50000"/>
                  </a:schemeClr>
                </a:solidFill>
                <a:latin typeface="HandelGotDLig" pitchFamily="34" charset="0"/>
              </a:rPr>
              <a:t> Water / steam inlet temperature checks and high / low alerts</a:t>
            </a:r>
          </a:p>
          <a:p>
            <a:pPr eaLnBrk="1" hangingPunct="1">
              <a:buBlip>
                <a:blip r:embed="rId4"/>
              </a:buBlip>
            </a:pPr>
            <a:r>
              <a:rPr lang="en-GB" altLang="en-US" sz="2000" dirty="0">
                <a:solidFill>
                  <a:schemeClr val="accent1">
                    <a:lumMod val="50000"/>
                  </a:schemeClr>
                </a:solidFill>
                <a:latin typeface="HandelGotDLig" pitchFamily="34" charset="0"/>
              </a:rPr>
              <a:t> Accurate customer status reporting</a:t>
            </a:r>
          </a:p>
          <a:p>
            <a:pPr eaLnBrk="1" hangingPunct="1"/>
            <a:endParaRPr lang="en-GB" altLang="en-US" sz="2000" dirty="0">
              <a:solidFill>
                <a:schemeClr val="accent1">
                  <a:lumMod val="50000"/>
                </a:schemeClr>
              </a:solidFill>
              <a:latin typeface="HandelGotDLig" pitchFamily="34" charset="0"/>
            </a:endParaRPr>
          </a:p>
          <a:p>
            <a:pPr eaLnBrk="1" hangingPunct="1"/>
            <a:r>
              <a:rPr lang="en-GB" altLang="en-US" sz="2000" dirty="0">
                <a:solidFill>
                  <a:schemeClr val="accent1">
                    <a:lumMod val="50000"/>
                  </a:schemeClr>
                </a:solidFill>
                <a:latin typeface="HandelGotDLig" pitchFamily="34" charset="0"/>
              </a:rPr>
              <a:t>The GPS unit linking direct to our planning system will revolutionise how we interact with our equipment and speed of information to BTL and our customers</a:t>
            </a:r>
            <a:r>
              <a:rPr lang="en-GB" altLang="en-US" sz="1800" dirty="0">
                <a:solidFill>
                  <a:schemeClr val="accent1">
                    <a:lumMod val="50000"/>
                  </a:schemeClr>
                </a:solidFill>
                <a:latin typeface="HandelGotDLig" pitchFamily="34" charset="0"/>
              </a:rPr>
              <a:t>. </a:t>
            </a:r>
          </a:p>
        </p:txBody>
      </p:sp>
      <p:pic>
        <p:nvPicPr>
          <p:cNvPr id="8" name="Picture 7" descr="A close up of a clock&#10;&#10;Description automatically generated">
            <a:extLst>
              <a:ext uri="{FF2B5EF4-FFF2-40B4-BE49-F238E27FC236}">
                <a16:creationId xmlns:a16="http://schemas.microsoft.com/office/drawing/2014/main" id="{E7015A44-4442-FB64-0AD5-9E9632C5BDB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8732" y="1850586"/>
            <a:ext cx="1280603" cy="1285405"/>
          </a:xfrm>
          <a:prstGeom prst="rect">
            <a:avLst/>
          </a:prstGeom>
        </p:spPr>
      </p:pic>
      <p:pic>
        <p:nvPicPr>
          <p:cNvPr id="9" name="Picture 8">
            <a:extLst>
              <a:ext uri="{FF2B5EF4-FFF2-40B4-BE49-F238E27FC236}">
                <a16:creationId xmlns:a16="http://schemas.microsoft.com/office/drawing/2014/main" id="{5BABFC71-FE4A-906B-482C-2669D0FF288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75306" y="3429000"/>
            <a:ext cx="767454" cy="1363809"/>
          </a:xfrm>
          <a:prstGeom prst="rect">
            <a:avLst/>
          </a:prstGeom>
        </p:spPr>
      </p:pic>
      <p:pic>
        <p:nvPicPr>
          <p:cNvPr id="10" name="Picture 9">
            <a:extLst>
              <a:ext uri="{FF2B5EF4-FFF2-40B4-BE49-F238E27FC236}">
                <a16:creationId xmlns:a16="http://schemas.microsoft.com/office/drawing/2014/main" id="{B62AC863-C9B6-65D9-C845-2D0219B671A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3166" y="5034806"/>
            <a:ext cx="1604407" cy="1504539"/>
          </a:xfrm>
          <a:prstGeom prst="rect">
            <a:avLst/>
          </a:prstGeom>
        </p:spPr>
      </p:pic>
      <p:pic>
        <p:nvPicPr>
          <p:cNvPr id="11" name="Picture 10" descr="Text, logo&#10;&#10;Description automatically generated">
            <a:extLst>
              <a:ext uri="{FF2B5EF4-FFF2-40B4-BE49-F238E27FC236}">
                <a16:creationId xmlns:a16="http://schemas.microsoft.com/office/drawing/2014/main" id="{571682AB-5600-CFAA-09ED-BE66B23A6AD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12866" y="230619"/>
            <a:ext cx="2953049" cy="641849"/>
          </a:xfrm>
          <a:prstGeom prst="rect">
            <a:avLst/>
          </a:prstGeom>
        </p:spPr>
      </p:pic>
      <p:pic>
        <p:nvPicPr>
          <p:cNvPr id="13" name="Picture 12" descr="Text, logo&#10;&#10;Description automatically generated">
            <a:extLst>
              <a:ext uri="{FF2B5EF4-FFF2-40B4-BE49-F238E27FC236}">
                <a16:creationId xmlns:a16="http://schemas.microsoft.com/office/drawing/2014/main" id="{AA394023-AEDF-7913-EC92-708E0BB4AB8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555483" y="193383"/>
            <a:ext cx="3140363" cy="638280"/>
          </a:xfrm>
          <a:prstGeom prst="rect">
            <a:avLst/>
          </a:prstGeom>
        </p:spPr>
      </p:pic>
    </p:spTree>
    <p:extLst>
      <p:ext uri="{BB962C8B-B14F-4D97-AF65-F5344CB8AC3E}">
        <p14:creationId xmlns:p14="http://schemas.microsoft.com/office/powerpoint/2010/main" val="735845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29">
            <a:extLst>
              <a:ext uri="{FF2B5EF4-FFF2-40B4-BE49-F238E27FC236}">
                <a16:creationId xmlns:a16="http://schemas.microsoft.com/office/drawing/2014/main" id="{CBC2A10D-C970-4B55-AECB-9B17EBBECEEC}"/>
              </a:ext>
            </a:extLst>
          </p:cNvPr>
          <p:cNvSpPr/>
          <p:nvPr/>
        </p:nvSpPr>
        <p:spPr>
          <a:xfrm>
            <a:off x="0" y="35504"/>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Rounded Corners 29">
            <a:extLst>
              <a:ext uri="{FF2B5EF4-FFF2-40B4-BE49-F238E27FC236}">
                <a16:creationId xmlns:a16="http://schemas.microsoft.com/office/drawing/2014/main" id="{BDBE5365-CB1D-478F-A5F8-A73A0C74AD36}"/>
              </a:ext>
            </a:extLst>
          </p:cNvPr>
          <p:cNvSpPr/>
          <p:nvPr/>
        </p:nvSpPr>
        <p:spPr>
          <a:xfrm>
            <a:off x="1084" y="-56571"/>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7">
            <a:extLst>
              <a:ext uri="{FF2B5EF4-FFF2-40B4-BE49-F238E27FC236}">
                <a16:creationId xmlns:a16="http://schemas.microsoft.com/office/drawing/2014/main" id="{C8DED65A-0F30-44F6-AA1A-ED352D4C789E}"/>
              </a:ext>
            </a:extLst>
          </p:cNvPr>
          <p:cNvSpPr txBox="1">
            <a:spLocks/>
          </p:cNvSpPr>
          <p:nvPr/>
        </p:nvSpPr>
        <p:spPr bwMode="auto">
          <a:xfrm>
            <a:off x="738554" y="1041179"/>
            <a:ext cx="10957292" cy="106176"/>
          </a:xfrm>
          <a:prstGeom prst="rect">
            <a:avLst/>
          </a:prstGeom>
          <a:solidFill>
            <a:srgbClr val="335CB3"/>
          </a:soli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alt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63320461-6AB5-13BC-29C6-F0BE581D0673}"/>
              </a:ext>
            </a:extLst>
          </p:cNvPr>
          <p:cNvSpPr txBox="1"/>
          <p:nvPr/>
        </p:nvSpPr>
        <p:spPr>
          <a:xfrm>
            <a:off x="1551708" y="1758629"/>
            <a:ext cx="8580583" cy="4693593"/>
          </a:xfrm>
          <a:prstGeom prst="rect">
            <a:avLst/>
          </a:prstGeom>
          <a:noFill/>
        </p:spPr>
        <p:txBody>
          <a:bodyPr wrap="square">
            <a:spAutoFit/>
          </a:bodyPr>
          <a:lstStyle/>
          <a:p>
            <a:r>
              <a:rPr lang="en-GB" sz="2400" dirty="0">
                <a:solidFill>
                  <a:schemeClr val="accent1">
                    <a:lumMod val="50000"/>
                  </a:schemeClr>
                </a:solidFill>
                <a:latin typeface="HandelGothic regular" pitchFamily="2" charset="0"/>
              </a:rPr>
              <a:t>Bulk Tainer Transport – Intermodal</a:t>
            </a:r>
          </a:p>
          <a:p>
            <a:endParaRPr lang="en-GB" sz="1100" b="1" dirty="0">
              <a:solidFill>
                <a:schemeClr val="accent1">
                  <a:lumMod val="50000"/>
                </a:schemeClr>
              </a:solidFill>
              <a:latin typeface="HandelGotDBol"/>
            </a:endParaRPr>
          </a:p>
          <a:p>
            <a:r>
              <a:rPr lang="en-GB" sz="2200" dirty="0">
                <a:solidFill>
                  <a:schemeClr val="accent1">
                    <a:lumMod val="50000"/>
                  </a:schemeClr>
                </a:solidFill>
                <a:latin typeface="HandelGotDBol"/>
              </a:rPr>
              <a:t>Bulk Tainer Transport division created in 2018 which covers isotank &amp; road tanker trucking </a:t>
            </a:r>
          </a:p>
          <a:p>
            <a:endParaRPr lang="en-GB" sz="2200" b="1" dirty="0">
              <a:solidFill>
                <a:schemeClr val="accent1">
                  <a:lumMod val="50000"/>
                </a:schemeClr>
              </a:solidFill>
              <a:latin typeface="HandelGotDBol"/>
            </a:endParaRPr>
          </a:p>
          <a:p>
            <a:pPr marL="285750" indent="-285750" eaLnBrk="1" hangingPunct="1">
              <a:buBlip>
                <a:blip r:embed="rId3"/>
              </a:buBlip>
            </a:pPr>
            <a:r>
              <a:rPr lang="en-GB" altLang="en-US" sz="2200" dirty="0">
                <a:solidFill>
                  <a:schemeClr val="accent1">
                    <a:lumMod val="50000"/>
                  </a:schemeClr>
                </a:solidFill>
                <a:latin typeface="HandelGotDBol"/>
              </a:rPr>
              <a:t>BTT UK – 21 Trucks based across Hull, Immingham, Liverpool, Birmingham &amp; Goole</a:t>
            </a:r>
          </a:p>
          <a:p>
            <a:pPr eaLnBrk="1" hangingPunct="1"/>
            <a:endParaRPr lang="en-GB" altLang="en-US" sz="2200" dirty="0">
              <a:solidFill>
                <a:schemeClr val="accent1">
                  <a:lumMod val="50000"/>
                </a:schemeClr>
              </a:solidFill>
              <a:latin typeface="HandelGotDBol"/>
            </a:endParaRPr>
          </a:p>
          <a:p>
            <a:pPr marL="285750" indent="-285750" eaLnBrk="1" hangingPunct="1">
              <a:buBlip>
                <a:blip r:embed="rId3"/>
              </a:buBlip>
            </a:pPr>
            <a:r>
              <a:rPr lang="en-GB" altLang="en-US" sz="2200" dirty="0">
                <a:solidFill>
                  <a:schemeClr val="accent1">
                    <a:lumMod val="50000"/>
                  </a:schemeClr>
                </a:solidFill>
                <a:latin typeface="HandelGotDBol"/>
              </a:rPr>
              <a:t>BTT NL – 10 Trucks, depot South Rotterdam</a:t>
            </a:r>
          </a:p>
          <a:p>
            <a:pPr marL="285750" indent="-285750" eaLnBrk="1" hangingPunct="1">
              <a:buBlip>
                <a:blip r:embed="rId3"/>
              </a:buBlip>
            </a:pPr>
            <a:endParaRPr lang="en-GB" altLang="en-US" sz="2200" dirty="0">
              <a:solidFill>
                <a:schemeClr val="accent1">
                  <a:lumMod val="50000"/>
                </a:schemeClr>
              </a:solidFill>
              <a:latin typeface="HandelGotDBol"/>
            </a:endParaRPr>
          </a:p>
          <a:p>
            <a:pPr marL="285750" indent="-285750" eaLnBrk="1" hangingPunct="1">
              <a:buBlip>
                <a:blip r:embed="rId3"/>
              </a:buBlip>
            </a:pPr>
            <a:r>
              <a:rPr lang="en-GB" altLang="en-US" sz="2200" dirty="0">
                <a:solidFill>
                  <a:schemeClr val="accent1">
                    <a:lumMod val="50000"/>
                  </a:schemeClr>
                </a:solidFill>
                <a:latin typeface="HandelGotDBol"/>
              </a:rPr>
              <a:t>BTT Spain – 18 Trucks, based in Valencia &amp; Barcelona</a:t>
            </a:r>
          </a:p>
          <a:p>
            <a:pPr marL="285750" indent="-285750" eaLnBrk="1" hangingPunct="1">
              <a:buBlip>
                <a:blip r:embed="rId3"/>
              </a:buBlip>
            </a:pPr>
            <a:endParaRPr lang="en-GB" altLang="en-US" sz="2200" dirty="0">
              <a:solidFill>
                <a:schemeClr val="accent1">
                  <a:lumMod val="50000"/>
                </a:schemeClr>
              </a:solidFill>
              <a:latin typeface="HandelGotDBol"/>
            </a:endParaRPr>
          </a:p>
          <a:p>
            <a:pPr marL="285750" indent="-285750" eaLnBrk="1" hangingPunct="1">
              <a:buBlip>
                <a:blip r:embed="rId3"/>
              </a:buBlip>
            </a:pPr>
            <a:r>
              <a:rPr lang="en-GB" altLang="en-US" sz="2200" dirty="0">
                <a:solidFill>
                  <a:schemeClr val="accent1">
                    <a:lumMod val="50000"/>
                  </a:schemeClr>
                </a:solidFill>
                <a:latin typeface="HandelGotDBol"/>
              </a:rPr>
              <a:t>Additional trucks on order across all above locations plus a trucking company acquisition opportunity in China</a:t>
            </a:r>
          </a:p>
        </p:txBody>
      </p:sp>
      <p:pic>
        <p:nvPicPr>
          <p:cNvPr id="9" name="Picture 8" descr="Text, logo&#10;&#10;Description automatically generated">
            <a:extLst>
              <a:ext uri="{FF2B5EF4-FFF2-40B4-BE49-F238E27FC236}">
                <a16:creationId xmlns:a16="http://schemas.microsoft.com/office/drawing/2014/main" id="{1632BA39-816B-7630-A68D-9DF2A80813F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2866" y="230619"/>
            <a:ext cx="2953049" cy="641849"/>
          </a:xfrm>
          <a:prstGeom prst="rect">
            <a:avLst/>
          </a:prstGeom>
        </p:spPr>
      </p:pic>
      <p:pic>
        <p:nvPicPr>
          <p:cNvPr id="6" name="Picture 5" descr="Text&#10;&#10;Description automatically generated">
            <a:extLst>
              <a:ext uri="{FF2B5EF4-FFF2-40B4-BE49-F238E27FC236}">
                <a16:creationId xmlns:a16="http://schemas.microsoft.com/office/drawing/2014/main" id="{E9D5E373-90DA-573F-C2EF-6588AF76684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71988" y="230618"/>
            <a:ext cx="2923858" cy="641850"/>
          </a:xfrm>
          <a:prstGeom prst="rect">
            <a:avLst/>
          </a:prstGeom>
        </p:spPr>
      </p:pic>
    </p:spTree>
    <p:extLst>
      <p:ext uri="{BB962C8B-B14F-4D97-AF65-F5344CB8AC3E}">
        <p14:creationId xmlns:p14="http://schemas.microsoft.com/office/powerpoint/2010/main" val="2929868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14000"/>
            <a:lum/>
            <a:extLst>
              <a:ext uri="{28A0092B-C50C-407E-A947-70E740481C1C}">
                <a14:useLocalDpi xmlns:a14="http://schemas.microsoft.com/office/drawing/2010/main"/>
              </a:ext>
            </a:extLst>
          </a:blip>
          <a:srcRect/>
          <a:stretch>
            <a:fillRect t="12000"/>
          </a:stretch>
        </a:blipFill>
        <a:effectLst/>
      </p:bgPr>
    </p:bg>
    <p:spTree>
      <p:nvGrpSpPr>
        <p:cNvPr id="1" name=""/>
        <p:cNvGrpSpPr/>
        <p:nvPr/>
      </p:nvGrpSpPr>
      <p:grpSpPr>
        <a:xfrm>
          <a:off x="0" y="0"/>
          <a:ext cx="0" cy="0"/>
          <a:chOff x="0" y="0"/>
          <a:chExt cx="0" cy="0"/>
        </a:xfrm>
      </p:grpSpPr>
      <p:sp>
        <p:nvSpPr>
          <p:cNvPr id="4" name="Rectangle: Rounded Corners 29">
            <a:extLst>
              <a:ext uri="{FF2B5EF4-FFF2-40B4-BE49-F238E27FC236}">
                <a16:creationId xmlns:a16="http://schemas.microsoft.com/office/drawing/2014/main" id="{CBC2A10D-C970-4B55-AECB-9B17EBBECEEC}"/>
              </a:ext>
            </a:extLst>
          </p:cNvPr>
          <p:cNvSpPr/>
          <p:nvPr/>
        </p:nvSpPr>
        <p:spPr>
          <a:xfrm>
            <a:off x="0" y="35504"/>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Rounded Corners 29">
            <a:extLst>
              <a:ext uri="{FF2B5EF4-FFF2-40B4-BE49-F238E27FC236}">
                <a16:creationId xmlns:a16="http://schemas.microsoft.com/office/drawing/2014/main" id="{BDBE5365-CB1D-478F-A5F8-A73A0C74AD36}"/>
              </a:ext>
            </a:extLst>
          </p:cNvPr>
          <p:cNvSpPr/>
          <p:nvPr/>
        </p:nvSpPr>
        <p:spPr>
          <a:xfrm>
            <a:off x="1084" y="-56571"/>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7">
            <a:extLst>
              <a:ext uri="{FF2B5EF4-FFF2-40B4-BE49-F238E27FC236}">
                <a16:creationId xmlns:a16="http://schemas.microsoft.com/office/drawing/2014/main" id="{C8DED65A-0F30-44F6-AA1A-ED352D4C789E}"/>
              </a:ext>
            </a:extLst>
          </p:cNvPr>
          <p:cNvSpPr txBox="1">
            <a:spLocks/>
          </p:cNvSpPr>
          <p:nvPr/>
        </p:nvSpPr>
        <p:spPr bwMode="auto">
          <a:xfrm>
            <a:off x="738554" y="1041179"/>
            <a:ext cx="10957292" cy="106176"/>
          </a:xfrm>
          <a:prstGeom prst="rect">
            <a:avLst/>
          </a:prstGeom>
          <a:solidFill>
            <a:srgbClr val="335CB3"/>
          </a:soli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alt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41A32366-A788-EA93-4565-35B43DB95CF0}"/>
              </a:ext>
            </a:extLst>
          </p:cNvPr>
          <p:cNvSpPr txBox="1"/>
          <p:nvPr/>
        </p:nvSpPr>
        <p:spPr>
          <a:xfrm>
            <a:off x="1348511" y="1845476"/>
            <a:ext cx="8765309" cy="4001095"/>
          </a:xfrm>
          <a:prstGeom prst="rect">
            <a:avLst/>
          </a:prstGeom>
          <a:noFill/>
        </p:spPr>
        <p:txBody>
          <a:bodyPr wrap="square">
            <a:spAutoFit/>
          </a:bodyPr>
          <a:lstStyle/>
          <a:p>
            <a:r>
              <a:rPr lang="en-GB" sz="2400" dirty="0">
                <a:solidFill>
                  <a:schemeClr val="accent1">
                    <a:lumMod val="50000"/>
                  </a:schemeClr>
                </a:solidFill>
                <a:latin typeface="HandelGothic regular" pitchFamily="2" charset="0"/>
              </a:rPr>
              <a:t>Bulk Tainer Transport – Domestic Road Barrel</a:t>
            </a:r>
          </a:p>
          <a:p>
            <a:endParaRPr lang="en-GB" sz="1400" b="1" dirty="0">
              <a:solidFill>
                <a:schemeClr val="accent1">
                  <a:lumMod val="50000"/>
                </a:schemeClr>
              </a:solidFill>
              <a:latin typeface="HandelGotDBol"/>
            </a:endParaRPr>
          </a:p>
          <a:p>
            <a:endParaRPr lang="en-GB" sz="1800" dirty="0">
              <a:solidFill>
                <a:schemeClr val="accent1">
                  <a:lumMod val="50000"/>
                </a:schemeClr>
              </a:solidFill>
              <a:latin typeface="HandelGotDBol"/>
            </a:endParaRPr>
          </a:p>
          <a:p>
            <a:r>
              <a:rPr lang="en-GB" sz="2200" dirty="0">
                <a:solidFill>
                  <a:schemeClr val="accent1">
                    <a:lumMod val="50000"/>
                  </a:schemeClr>
                </a:solidFill>
                <a:latin typeface="HandelGotDBol"/>
              </a:rPr>
              <a:t>Bulk Tainer Transport acquired UK domestic road barrel company in 2020.</a:t>
            </a:r>
          </a:p>
          <a:p>
            <a:r>
              <a:rPr lang="en-GB" sz="2200" dirty="0">
                <a:solidFill>
                  <a:schemeClr val="accent1">
                    <a:lumMod val="50000"/>
                  </a:schemeClr>
                </a:solidFill>
                <a:latin typeface="HandelGotDBol"/>
              </a:rPr>
              <a:t>This adds a further solution to offer our customer base in particular with Brexit in mind</a:t>
            </a:r>
          </a:p>
          <a:p>
            <a:endParaRPr lang="en-GB" sz="2200" dirty="0">
              <a:solidFill>
                <a:schemeClr val="accent1">
                  <a:lumMod val="50000"/>
                </a:schemeClr>
              </a:solidFill>
              <a:latin typeface="HandelGotDBol"/>
            </a:endParaRPr>
          </a:p>
          <a:p>
            <a:pPr marL="285750" indent="-285750" eaLnBrk="1" hangingPunct="1">
              <a:buBlip>
                <a:blip r:embed="rId4"/>
              </a:buBlip>
            </a:pPr>
            <a:r>
              <a:rPr lang="en-GB" altLang="en-US" sz="2200" dirty="0">
                <a:solidFill>
                  <a:schemeClr val="accent1">
                    <a:lumMod val="50000"/>
                  </a:schemeClr>
                </a:solidFill>
                <a:latin typeface="HandelGotDBol"/>
              </a:rPr>
              <a:t>BTT Domestic – 5 Trucks, depot Huddersfield</a:t>
            </a:r>
          </a:p>
          <a:p>
            <a:pPr marL="285750" indent="-285750" eaLnBrk="1" hangingPunct="1">
              <a:buBlip>
                <a:blip r:embed="rId4"/>
              </a:buBlip>
            </a:pPr>
            <a:endParaRPr lang="en-GB" altLang="en-US" sz="2200" dirty="0">
              <a:solidFill>
                <a:schemeClr val="accent1">
                  <a:lumMod val="50000"/>
                </a:schemeClr>
              </a:solidFill>
              <a:latin typeface="HandelGotDBol"/>
            </a:endParaRPr>
          </a:p>
          <a:p>
            <a:pPr marL="285750" indent="-285750" eaLnBrk="1" hangingPunct="1">
              <a:buBlip>
                <a:blip r:embed="rId4"/>
              </a:buBlip>
            </a:pPr>
            <a:r>
              <a:rPr lang="en-GB" altLang="en-US" sz="2200" dirty="0">
                <a:solidFill>
                  <a:schemeClr val="accent1">
                    <a:lumMod val="50000"/>
                  </a:schemeClr>
                </a:solidFill>
                <a:latin typeface="HandelGotDBol"/>
              </a:rPr>
              <a:t>BTT Domestic – 6 Road barrels</a:t>
            </a:r>
          </a:p>
          <a:p>
            <a:pPr marL="285750" indent="-285750" eaLnBrk="1" hangingPunct="1">
              <a:buBlip>
                <a:blip r:embed="rId4"/>
              </a:buBlip>
            </a:pPr>
            <a:endParaRPr lang="en-GB" altLang="en-US" sz="2200" dirty="0">
              <a:solidFill>
                <a:schemeClr val="accent1">
                  <a:lumMod val="50000"/>
                </a:schemeClr>
              </a:solidFill>
              <a:latin typeface="HandelGotDBol"/>
            </a:endParaRPr>
          </a:p>
          <a:p>
            <a:pPr marL="285750" indent="-285750" eaLnBrk="1" hangingPunct="1">
              <a:buBlip>
                <a:blip r:embed="rId4"/>
              </a:buBlip>
            </a:pPr>
            <a:r>
              <a:rPr lang="en-GB" altLang="en-US" sz="2200" dirty="0">
                <a:solidFill>
                  <a:schemeClr val="accent1">
                    <a:lumMod val="50000"/>
                  </a:schemeClr>
                </a:solidFill>
                <a:latin typeface="HandelGotDBol"/>
              </a:rPr>
              <a:t>Additional trucks and road tankers are on order</a:t>
            </a:r>
          </a:p>
        </p:txBody>
      </p:sp>
      <p:pic>
        <p:nvPicPr>
          <p:cNvPr id="9" name="Picture 8" descr="Text, logo&#10;&#10;Description automatically generated">
            <a:extLst>
              <a:ext uri="{FF2B5EF4-FFF2-40B4-BE49-F238E27FC236}">
                <a16:creationId xmlns:a16="http://schemas.microsoft.com/office/drawing/2014/main" id="{1E2B2C71-6141-2140-7EFC-ADEC85E9FE9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2866" y="230619"/>
            <a:ext cx="2953049" cy="641849"/>
          </a:xfrm>
          <a:prstGeom prst="rect">
            <a:avLst/>
          </a:prstGeom>
        </p:spPr>
      </p:pic>
      <p:pic>
        <p:nvPicPr>
          <p:cNvPr id="10" name="Picture 9" descr="Text&#10;&#10;Description automatically generated">
            <a:extLst>
              <a:ext uri="{FF2B5EF4-FFF2-40B4-BE49-F238E27FC236}">
                <a16:creationId xmlns:a16="http://schemas.microsoft.com/office/drawing/2014/main" id="{D949D69B-3A3C-A7C0-976D-81EDA8FFA57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771988" y="230618"/>
            <a:ext cx="2923858" cy="641850"/>
          </a:xfrm>
          <a:prstGeom prst="rect">
            <a:avLst/>
          </a:prstGeom>
        </p:spPr>
      </p:pic>
    </p:spTree>
    <p:extLst>
      <p:ext uri="{BB962C8B-B14F-4D97-AF65-F5344CB8AC3E}">
        <p14:creationId xmlns:p14="http://schemas.microsoft.com/office/powerpoint/2010/main" val="3835928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29">
            <a:extLst>
              <a:ext uri="{FF2B5EF4-FFF2-40B4-BE49-F238E27FC236}">
                <a16:creationId xmlns:a16="http://schemas.microsoft.com/office/drawing/2014/main" id="{CBC2A10D-C970-4B55-AECB-9B17EBBECEEC}"/>
              </a:ext>
            </a:extLst>
          </p:cNvPr>
          <p:cNvSpPr/>
          <p:nvPr/>
        </p:nvSpPr>
        <p:spPr>
          <a:xfrm>
            <a:off x="0" y="35504"/>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Rounded Corners 29">
            <a:extLst>
              <a:ext uri="{FF2B5EF4-FFF2-40B4-BE49-F238E27FC236}">
                <a16:creationId xmlns:a16="http://schemas.microsoft.com/office/drawing/2014/main" id="{BDBE5365-CB1D-478F-A5F8-A73A0C74AD36}"/>
              </a:ext>
            </a:extLst>
          </p:cNvPr>
          <p:cNvSpPr/>
          <p:nvPr/>
        </p:nvSpPr>
        <p:spPr>
          <a:xfrm>
            <a:off x="1084" y="-56571"/>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7">
            <a:extLst>
              <a:ext uri="{FF2B5EF4-FFF2-40B4-BE49-F238E27FC236}">
                <a16:creationId xmlns:a16="http://schemas.microsoft.com/office/drawing/2014/main" id="{C8DED65A-0F30-44F6-AA1A-ED352D4C789E}"/>
              </a:ext>
            </a:extLst>
          </p:cNvPr>
          <p:cNvSpPr txBox="1">
            <a:spLocks/>
          </p:cNvSpPr>
          <p:nvPr/>
        </p:nvSpPr>
        <p:spPr bwMode="auto">
          <a:xfrm>
            <a:off x="738554" y="1041179"/>
            <a:ext cx="10957292" cy="106176"/>
          </a:xfrm>
          <a:prstGeom prst="rect">
            <a:avLst/>
          </a:prstGeom>
          <a:solidFill>
            <a:srgbClr val="335CB3"/>
          </a:soli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alt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1751EE2A-945D-C900-8C48-6BFEC24F14B6}"/>
              </a:ext>
            </a:extLst>
          </p:cNvPr>
          <p:cNvSpPr txBox="1"/>
          <p:nvPr/>
        </p:nvSpPr>
        <p:spPr>
          <a:xfrm>
            <a:off x="4913743" y="1890621"/>
            <a:ext cx="7130475" cy="48013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HandelGotDBol"/>
                <a:ea typeface="+mn-ea"/>
                <a:cs typeface="+mn-cs"/>
              </a:rPr>
              <a:t>New Depot – Goole opens Q3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lumMod val="50000"/>
                </a:srgbClr>
              </a:solidFill>
              <a:effectLst/>
              <a:uLnTx/>
              <a:uFillTx/>
              <a:latin typeface="HandelGotDBo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HandelGotDBol"/>
                <a:ea typeface="+mn-ea"/>
                <a:cs typeface="+mn-cs"/>
              </a:rPr>
              <a:t>The depot will offer the following services:</a:t>
            </a:r>
            <a:endParaRPr kumimoji="0" lang="en-GB" altLang="en-US" sz="1800" b="0" i="0" u="none" strike="noStrike" kern="1200" cap="none" spc="0" normalizeH="0" baseline="0" noProof="0" dirty="0">
              <a:ln>
                <a:noFill/>
              </a:ln>
              <a:solidFill>
                <a:srgbClr val="4472C4">
                  <a:lumMod val="50000"/>
                </a:srgbClr>
              </a:solidFill>
              <a:effectLst/>
              <a:uLnTx/>
              <a:uFillTx/>
              <a:latin typeface="HandelGotDBo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en-GB" altLang="en-US" sz="1800" b="0" i="0" u="none" strike="noStrike" kern="1200" cap="none" spc="0" normalizeH="0" baseline="0" noProof="0" dirty="0">
                <a:ln>
                  <a:noFill/>
                </a:ln>
                <a:solidFill>
                  <a:srgbClr val="4472C4">
                    <a:lumMod val="50000"/>
                  </a:srgbClr>
                </a:solidFill>
                <a:effectLst/>
                <a:uLnTx/>
                <a:uFillTx/>
                <a:latin typeface="HandelGotDBol"/>
                <a:ea typeface="+mn-ea"/>
                <a:cs typeface="+mn-cs"/>
              </a:rPr>
              <a:t>Empty lifting and storage</a:t>
            </a: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en-GB" altLang="en-US" sz="1800" b="0" i="0" u="none" strike="noStrike" kern="1200" cap="none" spc="0" normalizeH="0" baseline="0" noProof="0" dirty="0">
                <a:ln>
                  <a:noFill/>
                </a:ln>
                <a:solidFill>
                  <a:srgbClr val="4472C4">
                    <a:lumMod val="50000"/>
                  </a:srgbClr>
                </a:solidFill>
                <a:effectLst/>
                <a:uLnTx/>
                <a:uFillTx/>
                <a:latin typeface="HandelGotDBol"/>
                <a:ea typeface="+mn-ea"/>
                <a:cs typeface="+mn-cs"/>
              </a:rPr>
              <a:t>Heating – Steam / Warm Water / Electric</a:t>
            </a: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en-GB" altLang="en-US" sz="1800" b="0" i="0" u="none" strike="noStrike" kern="1200" cap="none" spc="0" normalizeH="0" baseline="0" noProof="0" dirty="0">
                <a:ln>
                  <a:noFill/>
                </a:ln>
                <a:solidFill>
                  <a:srgbClr val="4472C4">
                    <a:lumMod val="50000"/>
                  </a:srgbClr>
                </a:solidFill>
                <a:effectLst/>
                <a:uLnTx/>
                <a:uFillTx/>
                <a:latin typeface="HandelGotDBol"/>
                <a:ea typeface="+mn-ea"/>
                <a:cs typeface="+mn-cs"/>
              </a:rPr>
              <a:t>Tank Workshop for repairs, pressure testing and in the future periodic testing</a:t>
            </a: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en-GB" altLang="en-US" sz="1800" b="0" i="0" u="none" strike="noStrike" kern="1200" cap="none" spc="0" normalizeH="0" baseline="0" noProof="0" dirty="0">
                <a:ln>
                  <a:noFill/>
                </a:ln>
                <a:solidFill>
                  <a:srgbClr val="4472C4">
                    <a:lumMod val="50000"/>
                  </a:srgbClr>
                </a:solidFill>
                <a:effectLst/>
                <a:uLnTx/>
                <a:uFillTx/>
                <a:latin typeface="HandelGotDBol"/>
                <a:ea typeface="+mn-ea"/>
                <a:cs typeface="+mn-cs"/>
              </a:rPr>
              <a:t>Trailer Workshop</a:t>
            </a: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endParaRPr kumimoji="0" lang="en-GB" altLang="en-US" sz="1800" b="0" i="0" u="none" strike="noStrike" kern="1200" cap="none" spc="0" normalizeH="0" baseline="0" noProof="0" dirty="0">
              <a:ln>
                <a:noFill/>
              </a:ln>
              <a:solidFill>
                <a:srgbClr val="4472C4">
                  <a:lumMod val="50000"/>
                </a:srgbClr>
              </a:solidFill>
              <a:effectLst/>
              <a:uLnTx/>
              <a:uFillTx/>
              <a:latin typeface="HandelGotDBo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lang="en-GB" altLang="en-US" sz="1800" dirty="0">
                <a:solidFill>
                  <a:srgbClr val="4472C4">
                    <a:lumMod val="50000"/>
                  </a:srgbClr>
                </a:solidFill>
                <a:latin typeface="HandelGotDBol"/>
              </a:rPr>
              <a:t>Bulk Tainer Depot Valencia will look to offer similar services as above later in 2022 / 23 </a:t>
            </a: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endParaRPr kumimoji="0" lang="en-GB" altLang="en-US" b="0" i="0" u="none" strike="noStrike" kern="1200" cap="none" spc="0" normalizeH="0" baseline="0" noProof="0" dirty="0">
              <a:ln>
                <a:noFill/>
              </a:ln>
              <a:solidFill>
                <a:srgbClr val="4472C4">
                  <a:lumMod val="50000"/>
                </a:srgbClr>
              </a:solidFill>
              <a:effectLst/>
              <a:uLnTx/>
              <a:uFillTx/>
              <a:latin typeface="HandelGotDBo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en-GB" altLang="en-US" b="0" i="0" u="none" strike="noStrike" kern="1200" cap="none" spc="0" normalizeH="0" baseline="0" noProof="0" dirty="0">
                <a:ln>
                  <a:noFill/>
                </a:ln>
                <a:solidFill>
                  <a:srgbClr val="4472C4">
                    <a:lumMod val="50000"/>
                  </a:srgbClr>
                </a:solidFill>
                <a:effectLst/>
                <a:uLnTx/>
                <a:uFillTx/>
                <a:latin typeface="HandelGotDBol"/>
                <a:ea typeface="+mn-ea"/>
                <a:cs typeface="+mn-cs"/>
              </a:rPr>
              <a:t>Preliminary plans and land identified in both Rotterdam and </a:t>
            </a:r>
            <a:r>
              <a:rPr lang="en-GB" altLang="en-US" dirty="0">
                <a:solidFill>
                  <a:srgbClr val="4472C4">
                    <a:lumMod val="50000"/>
                  </a:srgbClr>
                </a:solidFill>
                <a:latin typeface="HandelGotDBol"/>
              </a:rPr>
              <a:t>Houston, with further expansion across the US East coast</a:t>
            </a:r>
            <a:r>
              <a:rPr kumimoji="0" lang="en-GB" altLang="en-US" b="0" i="0" u="none" strike="noStrike" kern="1200" cap="none" spc="0" normalizeH="0" baseline="0" noProof="0" dirty="0">
                <a:ln>
                  <a:noFill/>
                </a:ln>
                <a:solidFill>
                  <a:srgbClr val="4472C4">
                    <a:lumMod val="50000"/>
                  </a:srgbClr>
                </a:solidFill>
                <a:effectLst/>
                <a:uLnTx/>
                <a:uFillTx/>
                <a:latin typeface="HandelGotDBol"/>
                <a:ea typeface="+mn-ea"/>
                <a:cs typeface="+mn-cs"/>
              </a:rPr>
              <a:t> through 23, 24</a:t>
            </a:r>
          </a:p>
          <a:p>
            <a:pPr marR="0" lvl="0" algn="l" defTabSz="914400" rtl="0" eaLnBrk="1" fontAlgn="auto" latinLnBrk="0" hangingPunct="1">
              <a:lnSpc>
                <a:spcPct val="100000"/>
              </a:lnSpc>
              <a:spcBef>
                <a:spcPts val="0"/>
              </a:spcBef>
              <a:spcAft>
                <a:spcPts val="0"/>
              </a:spcAft>
              <a:buClrTx/>
              <a:buSzTx/>
              <a:tabLst/>
              <a:defRPr/>
            </a:pPr>
            <a:endParaRPr kumimoji="0" lang="en-GB" altLang="en-US" b="0" i="0" u="none" strike="noStrike" kern="1200" cap="none" spc="0" normalizeH="0" baseline="0" noProof="0" dirty="0">
              <a:ln>
                <a:noFill/>
              </a:ln>
              <a:solidFill>
                <a:srgbClr val="4472C4">
                  <a:lumMod val="50000"/>
                </a:srgbClr>
              </a:solidFill>
              <a:effectLst/>
              <a:uLnTx/>
              <a:uFillTx/>
              <a:latin typeface="HandelGotDBo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lang="en-GB" altLang="en-US" sz="1800" dirty="0">
                <a:solidFill>
                  <a:srgbClr val="4472C4">
                    <a:lumMod val="50000"/>
                  </a:srgbClr>
                </a:solidFill>
                <a:latin typeface="HandelGotDBol"/>
              </a:rPr>
              <a:t>Duisburg region now also on radar</a:t>
            </a: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endParaRPr kumimoji="0" lang="en-GB" altLang="en-US" sz="1800" b="0" i="0" u="none" strike="noStrike" kern="1200" cap="none" spc="0" normalizeH="0" baseline="0" noProof="0" dirty="0">
              <a:ln>
                <a:noFill/>
              </a:ln>
              <a:solidFill>
                <a:srgbClr val="4472C4">
                  <a:lumMod val="50000"/>
                </a:srgbClr>
              </a:solidFill>
              <a:effectLst/>
              <a:uLnTx/>
              <a:uFillTx/>
              <a:latin typeface="HandelGotDBol"/>
              <a:ea typeface="+mn-ea"/>
              <a:cs typeface="+mn-cs"/>
            </a:endParaRPr>
          </a:p>
        </p:txBody>
      </p:sp>
      <p:pic>
        <p:nvPicPr>
          <p:cNvPr id="9" name="Picture 8" descr="Map&#10;&#10;Description automatically generated">
            <a:extLst>
              <a:ext uri="{FF2B5EF4-FFF2-40B4-BE49-F238E27FC236}">
                <a16:creationId xmlns:a16="http://schemas.microsoft.com/office/drawing/2014/main" id="{789FED21-D62B-9CD5-1275-014AE8B184A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1891" y="2776213"/>
            <a:ext cx="3807386" cy="3667590"/>
          </a:xfrm>
          <a:prstGeom prst="rect">
            <a:avLst/>
          </a:prstGeom>
          <a:effectLst>
            <a:softEdge rad="127000"/>
          </a:effectLst>
        </p:spPr>
      </p:pic>
      <p:sp>
        <p:nvSpPr>
          <p:cNvPr id="10" name="TextBox 9">
            <a:extLst>
              <a:ext uri="{FF2B5EF4-FFF2-40B4-BE49-F238E27FC236}">
                <a16:creationId xmlns:a16="http://schemas.microsoft.com/office/drawing/2014/main" id="{600F7CF8-7D21-F463-DD8F-732EEAA856BC}"/>
              </a:ext>
            </a:extLst>
          </p:cNvPr>
          <p:cNvSpPr txBox="1"/>
          <p:nvPr/>
        </p:nvSpPr>
        <p:spPr>
          <a:xfrm>
            <a:off x="581891" y="1818220"/>
            <a:ext cx="60960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HandelGothic regular" pitchFamily="2" charset="0"/>
                <a:ea typeface="+mn-ea"/>
                <a:cs typeface="+mn-cs"/>
              </a:rPr>
              <a:t>Bulk Tainer Depots – Goole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HandelGothic regular" pitchFamily="2" charset="0"/>
              </a:rPr>
              <a:t>UK</a:t>
            </a:r>
            <a:endParaRPr kumimoji="0" lang="en-GB" sz="2400" b="0" i="0" u="none" strike="noStrike" kern="1200" cap="none" spc="0" normalizeH="0" baseline="0" noProof="0" dirty="0">
              <a:ln>
                <a:noFill/>
              </a:ln>
              <a:solidFill>
                <a:srgbClr val="4472C4">
                  <a:lumMod val="50000"/>
                </a:srgbClr>
              </a:solidFill>
              <a:effectLst/>
              <a:uLnTx/>
              <a:uFillTx/>
              <a:latin typeface="HandelGothic regular"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HandelGothic regular" pitchFamily="2" charset="0"/>
              <a:ea typeface="+mn-ea"/>
              <a:cs typeface="+mn-cs"/>
            </a:endParaRPr>
          </a:p>
        </p:txBody>
      </p:sp>
      <p:pic>
        <p:nvPicPr>
          <p:cNvPr id="11" name="Picture 10" descr="Text, logo&#10;&#10;Description automatically generated">
            <a:extLst>
              <a:ext uri="{FF2B5EF4-FFF2-40B4-BE49-F238E27FC236}">
                <a16:creationId xmlns:a16="http://schemas.microsoft.com/office/drawing/2014/main" id="{A78A1FF4-66C5-301E-8239-EB858C5033A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2866" y="230619"/>
            <a:ext cx="2953049" cy="641849"/>
          </a:xfrm>
          <a:prstGeom prst="rect">
            <a:avLst/>
          </a:prstGeom>
        </p:spPr>
      </p:pic>
      <p:pic>
        <p:nvPicPr>
          <p:cNvPr id="12" name="Picture 11" descr="Text, logo&#10;&#10;Description automatically generated">
            <a:extLst>
              <a:ext uri="{FF2B5EF4-FFF2-40B4-BE49-F238E27FC236}">
                <a16:creationId xmlns:a16="http://schemas.microsoft.com/office/drawing/2014/main" id="{24459C6B-148A-C1EB-9D6C-A58C60142A4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868870" y="215695"/>
            <a:ext cx="2826976" cy="643420"/>
          </a:xfrm>
          <a:prstGeom prst="rect">
            <a:avLst/>
          </a:prstGeom>
        </p:spPr>
      </p:pic>
    </p:spTree>
    <p:extLst>
      <p:ext uri="{BB962C8B-B14F-4D97-AF65-F5344CB8AC3E}">
        <p14:creationId xmlns:p14="http://schemas.microsoft.com/office/powerpoint/2010/main" val="1783753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29">
            <a:extLst>
              <a:ext uri="{FF2B5EF4-FFF2-40B4-BE49-F238E27FC236}">
                <a16:creationId xmlns:a16="http://schemas.microsoft.com/office/drawing/2014/main" id="{CBC2A10D-C970-4B55-AECB-9B17EBBECEEC}"/>
              </a:ext>
            </a:extLst>
          </p:cNvPr>
          <p:cNvSpPr/>
          <p:nvPr/>
        </p:nvSpPr>
        <p:spPr>
          <a:xfrm>
            <a:off x="0" y="35504"/>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Rounded Corners 29">
            <a:extLst>
              <a:ext uri="{FF2B5EF4-FFF2-40B4-BE49-F238E27FC236}">
                <a16:creationId xmlns:a16="http://schemas.microsoft.com/office/drawing/2014/main" id="{BDBE5365-CB1D-478F-A5F8-A73A0C74AD36}"/>
              </a:ext>
            </a:extLst>
          </p:cNvPr>
          <p:cNvSpPr/>
          <p:nvPr/>
        </p:nvSpPr>
        <p:spPr>
          <a:xfrm>
            <a:off x="1084" y="-56571"/>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7">
            <a:extLst>
              <a:ext uri="{FF2B5EF4-FFF2-40B4-BE49-F238E27FC236}">
                <a16:creationId xmlns:a16="http://schemas.microsoft.com/office/drawing/2014/main" id="{C8DED65A-0F30-44F6-AA1A-ED352D4C789E}"/>
              </a:ext>
            </a:extLst>
          </p:cNvPr>
          <p:cNvSpPr txBox="1">
            <a:spLocks/>
          </p:cNvSpPr>
          <p:nvPr/>
        </p:nvSpPr>
        <p:spPr bwMode="auto">
          <a:xfrm>
            <a:off x="738554" y="1041179"/>
            <a:ext cx="10957292" cy="106176"/>
          </a:xfrm>
          <a:prstGeom prst="rect">
            <a:avLst/>
          </a:prstGeom>
          <a:solidFill>
            <a:srgbClr val="335CB3"/>
          </a:soli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alt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BAE9EB86-BBE2-4E8D-A032-65F3A2D7A9A2}"/>
              </a:ext>
            </a:extLst>
          </p:cNvPr>
          <p:cNvSpPr txBox="1"/>
          <p:nvPr/>
        </p:nvSpPr>
        <p:spPr>
          <a:xfrm>
            <a:off x="1339273" y="1611289"/>
            <a:ext cx="6096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HandelGothic regular" pitchFamily="2" charset="0"/>
                <a:ea typeface="+mn-ea"/>
                <a:cs typeface="+mn-cs"/>
              </a:rPr>
              <a:t>Bulk Tainer Customs Brokers</a:t>
            </a:r>
          </a:p>
        </p:txBody>
      </p:sp>
      <p:sp>
        <p:nvSpPr>
          <p:cNvPr id="10" name="TextBox 9">
            <a:extLst>
              <a:ext uri="{FF2B5EF4-FFF2-40B4-BE49-F238E27FC236}">
                <a16:creationId xmlns:a16="http://schemas.microsoft.com/office/drawing/2014/main" id="{513EC643-67E3-76F4-57C1-A6E6B489C5BC}"/>
              </a:ext>
            </a:extLst>
          </p:cNvPr>
          <p:cNvSpPr txBox="1"/>
          <p:nvPr/>
        </p:nvSpPr>
        <p:spPr>
          <a:xfrm>
            <a:off x="1268775" y="2279513"/>
            <a:ext cx="9753119" cy="347787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rPr>
              <a:t>BTCB was established to meet Brexit demands linked to Bulk Tainer Logistics current customer base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rPr>
              <a:t>Through our reactive response to the challenges of Brexit we gained many additional customers and now successfully provide our Broker Services to many independent businesses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rPr>
              <a:t>We look to understand our customers’ business needs and requirements to build our services around to ensure efficiency and quality standard of our services providing bespoke approach</a:t>
            </a:r>
          </a:p>
        </p:txBody>
      </p:sp>
      <p:pic>
        <p:nvPicPr>
          <p:cNvPr id="9" name="Picture 8" descr="Text, logo&#10;&#10;Description automatically generated">
            <a:extLst>
              <a:ext uri="{FF2B5EF4-FFF2-40B4-BE49-F238E27FC236}">
                <a16:creationId xmlns:a16="http://schemas.microsoft.com/office/drawing/2014/main" id="{021A473F-71A6-DC55-89B5-384FF601EA4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2866" y="230619"/>
            <a:ext cx="2953049" cy="641849"/>
          </a:xfrm>
          <a:prstGeom prst="rect">
            <a:avLst/>
          </a:prstGeom>
        </p:spPr>
      </p:pic>
      <p:pic>
        <p:nvPicPr>
          <p:cNvPr id="6" name="Picture 5" descr="Text&#10;&#10;Description automatically generated">
            <a:extLst>
              <a:ext uri="{FF2B5EF4-FFF2-40B4-BE49-F238E27FC236}">
                <a16:creationId xmlns:a16="http://schemas.microsoft.com/office/drawing/2014/main" id="{7296BC31-B94A-E486-7CA9-66BAE778423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71770" y="230619"/>
            <a:ext cx="3524076" cy="572310"/>
          </a:xfrm>
          <a:prstGeom prst="rect">
            <a:avLst/>
          </a:prstGeom>
        </p:spPr>
      </p:pic>
    </p:spTree>
    <p:extLst>
      <p:ext uri="{BB962C8B-B14F-4D97-AF65-F5344CB8AC3E}">
        <p14:creationId xmlns:p14="http://schemas.microsoft.com/office/powerpoint/2010/main" val="1598389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29">
            <a:extLst>
              <a:ext uri="{FF2B5EF4-FFF2-40B4-BE49-F238E27FC236}">
                <a16:creationId xmlns:a16="http://schemas.microsoft.com/office/drawing/2014/main" id="{CBC2A10D-C970-4B55-AECB-9B17EBBECEEC}"/>
              </a:ext>
            </a:extLst>
          </p:cNvPr>
          <p:cNvSpPr/>
          <p:nvPr/>
        </p:nvSpPr>
        <p:spPr>
          <a:xfrm>
            <a:off x="0" y="35504"/>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Rounded Corners 29">
            <a:extLst>
              <a:ext uri="{FF2B5EF4-FFF2-40B4-BE49-F238E27FC236}">
                <a16:creationId xmlns:a16="http://schemas.microsoft.com/office/drawing/2014/main" id="{BDBE5365-CB1D-478F-A5F8-A73A0C74AD36}"/>
              </a:ext>
            </a:extLst>
          </p:cNvPr>
          <p:cNvSpPr/>
          <p:nvPr/>
        </p:nvSpPr>
        <p:spPr>
          <a:xfrm>
            <a:off x="1084" y="-56571"/>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7">
            <a:extLst>
              <a:ext uri="{FF2B5EF4-FFF2-40B4-BE49-F238E27FC236}">
                <a16:creationId xmlns:a16="http://schemas.microsoft.com/office/drawing/2014/main" id="{C8DED65A-0F30-44F6-AA1A-ED352D4C789E}"/>
              </a:ext>
            </a:extLst>
          </p:cNvPr>
          <p:cNvSpPr txBox="1">
            <a:spLocks/>
          </p:cNvSpPr>
          <p:nvPr/>
        </p:nvSpPr>
        <p:spPr bwMode="auto">
          <a:xfrm>
            <a:off x="738554" y="1041179"/>
            <a:ext cx="10957292" cy="106176"/>
          </a:xfrm>
          <a:prstGeom prst="rect">
            <a:avLst/>
          </a:prstGeom>
          <a:solidFill>
            <a:srgbClr val="335CB3"/>
          </a:soli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alt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3B364BB4-A1B4-6F3E-D714-511CAB3E3721}"/>
              </a:ext>
            </a:extLst>
          </p:cNvPr>
          <p:cNvSpPr txBox="1"/>
          <p:nvPr/>
        </p:nvSpPr>
        <p:spPr>
          <a:xfrm>
            <a:off x="1418810" y="1425396"/>
            <a:ext cx="919289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dirty="0">
                <a:ln>
                  <a:noFill/>
                </a:ln>
                <a:solidFill>
                  <a:srgbClr val="4472C4">
                    <a:lumMod val="50000"/>
                  </a:srgbClr>
                </a:solidFill>
                <a:effectLst/>
                <a:uLnTx/>
                <a:uFillTx/>
                <a:latin typeface="HandelGotDBol"/>
                <a:ea typeface="+mn-ea"/>
                <a:cs typeface="+mn-cs"/>
              </a:rPr>
              <a:t>We operate in UK covering majority of UK port locations &amp; providing below services:</a:t>
            </a:r>
          </a:p>
        </p:txBody>
      </p:sp>
      <p:sp>
        <p:nvSpPr>
          <p:cNvPr id="11" name="TextBox 10">
            <a:extLst>
              <a:ext uri="{FF2B5EF4-FFF2-40B4-BE49-F238E27FC236}">
                <a16:creationId xmlns:a16="http://schemas.microsoft.com/office/drawing/2014/main" id="{EDFB7685-D9C8-904B-1E8E-82179D72B343}"/>
              </a:ext>
            </a:extLst>
          </p:cNvPr>
          <p:cNvSpPr txBox="1"/>
          <p:nvPr/>
        </p:nvSpPr>
        <p:spPr>
          <a:xfrm>
            <a:off x="1898346" y="2693393"/>
            <a:ext cx="10115552" cy="38164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rPr>
              <a:t>Maritime &amp; Road port clearances (import / export) &amp; EXS for empties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rPr>
              <a:t>Duty Deferment</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rPr>
              <a:t>ETSF &amp; Customs Warehouse clearances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rPr>
              <a:t>GVMS Border Cross / GMR</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rPr>
              <a:t>EUR1 &amp; Certificates of Origin</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GB" altLang="en-US" sz="2200" b="0" i="0" u="none" strike="noStrike" kern="1200" cap="none" spc="0" normalizeH="0" baseline="0" noProof="0" dirty="0">
                <a:ln>
                  <a:noFill/>
                </a:ln>
                <a:solidFill>
                  <a:srgbClr val="4472C4">
                    <a:lumMod val="50000"/>
                  </a:srgbClr>
                </a:solidFill>
                <a:effectLst/>
                <a:uLnTx/>
                <a:uFillTx/>
                <a:latin typeface="HandelGotDBol"/>
                <a:ea typeface="+mn-ea"/>
                <a:cs typeface="+mn-cs"/>
              </a:rPr>
              <a:t>Customs consultancy</a:t>
            </a:r>
          </a:p>
        </p:txBody>
      </p:sp>
      <p:pic>
        <p:nvPicPr>
          <p:cNvPr id="12" name="Picture 11" descr="Text, logo&#10;&#10;Description automatically generated">
            <a:extLst>
              <a:ext uri="{FF2B5EF4-FFF2-40B4-BE49-F238E27FC236}">
                <a16:creationId xmlns:a16="http://schemas.microsoft.com/office/drawing/2014/main" id="{F7BEACB0-B3B6-8239-FB55-3CF0A7B2F5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2866" y="230619"/>
            <a:ext cx="2953049" cy="641849"/>
          </a:xfrm>
          <a:prstGeom prst="rect">
            <a:avLst/>
          </a:prstGeom>
        </p:spPr>
      </p:pic>
      <p:pic>
        <p:nvPicPr>
          <p:cNvPr id="13" name="Picture 12" descr="Text&#10;&#10;Description automatically generated">
            <a:extLst>
              <a:ext uri="{FF2B5EF4-FFF2-40B4-BE49-F238E27FC236}">
                <a16:creationId xmlns:a16="http://schemas.microsoft.com/office/drawing/2014/main" id="{7EBBE56C-1C40-A564-7FB8-699B3B5E56A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71770" y="230619"/>
            <a:ext cx="3524076" cy="572310"/>
          </a:xfrm>
          <a:prstGeom prst="rect">
            <a:avLst/>
          </a:prstGeom>
        </p:spPr>
      </p:pic>
    </p:spTree>
    <p:extLst>
      <p:ext uri="{BB962C8B-B14F-4D97-AF65-F5344CB8AC3E}">
        <p14:creationId xmlns:p14="http://schemas.microsoft.com/office/powerpoint/2010/main" val="933414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29">
            <a:extLst>
              <a:ext uri="{FF2B5EF4-FFF2-40B4-BE49-F238E27FC236}">
                <a16:creationId xmlns:a16="http://schemas.microsoft.com/office/drawing/2014/main" id="{CBC2A10D-C970-4B55-AECB-9B17EBBECEEC}"/>
              </a:ext>
            </a:extLst>
          </p:cNvPr>
          <p:cNvSpPr/>
          <p:nvPr/>
        </p:nvSpPr>
        <p:spPr>
          <a:xfrm>
            <a:off x="0" y="35504"/>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Rectangle: Rounded Corners 29">
            <a:extLst>
              <a:ext uri="{FF2B5EF4-FFF2-40B4-BE49-F238E27FC236}">
                <a16:creationId xmlns:a16="http://schemas.microsoft.com/office/drawing/2014/main" id="{BDBE5365-CB1D-478F-A5F8-A73A0C74AD36}"/>
              </a:ext>
            </a:extLst>
          </p:cNvPr>
          <p:cNvSpPr/>
          <p:nvPr/>
        </p:nvSpPr>
        <p:spPr>
          <a:xfrm>
            <a:off x="1084" y="-56571"/>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 name="Title 7">
            <a:extLst>
              <a:ext uri="{FF2B5EF4-FFF2-40B4-BE49-F238E27FC236}">
                <a16:creationId xmlns:a16="http://schemas.microsoft.com/office/drawing/2014/main" id="{C8DED65A-0F30-44F6-AA1A-ED352D4C789E}"/>
              </a:ext>
            </a:extLst>
          </p:cNvPr>
          <p:cNvSpPr txBox="1">
            <a:spLocks/>
          </p:cNvSpPr>
          <p:nvPr/>
        </p:nvSpPr>
        <p:spPr bwMode="auto">
          <a:xfrm>
            <a:off x="738554" y="1041179"/>
            <a:ext cx="10957292" cy="106176"/>
          </a:xfrm>
          <a:prstGeom prst="rect">
            <a:avLst/>
          </a:prstGeom>
          <a:solidFill>
            <a:srgbClr val="335CB3"/>
          </a:soli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GB" altLang="en-US" sz="4400" dirty="0">
              <a:solidFill>
                <a:prstClr val="black"/>
              </a:solidFill>
              <a:latin typeface="Calibri" panose="020F0502020204030204" pitchFamily="34" charset="0"/>
            </a:endParaRPr>
          </a:p>
        </p:txBody>
      </p:sp>
      <p:sp>
        <p:nvSpPr>
          <p:cNvPr id="13" name="TextBox 12">
            <a:extLst>
              <a:ext uri="{FF2B5EF4-FFF2-40B4-BE49-F238E27FC236}">
                <a16:creationId xmlns:a16="http://schemas.microsoft.com/office/drawing/2014/main" id="{E2F82337-8C4B-4084-BC5E-A4B9D2F9EE77}"/>
              </a:ext>
            </a:extLst>
          </p:cNvPr>
          <p:cNvSpPr txBox="1"/>
          <p:nvPr/>
        </p:nvSpPr>
        <p:spPr>
          <a:xfrm>
            <a:off x="857706" y="1491388"/>
            <a:ext cx="10718987" cy="6832640"/>
          </a:xfrm>
          <a:prstGeom prst="rect">
            <a:avLst/>
          </a:prstGeom>
          <a:noFill/>
        </p:spPr>
        <p:txBody>
          <a:bodyPr wrap="square">
            <a:spAutoFit/>
          </a:bodyPr>
          <a:lstStyle/>
          <a:p>
            <a:r>
              <a:rPr lang="en-GB" sz="2400" dirty="0">
                <a:solidFill>
                  <a:schemeClr val="accent1">
                    <a:lumMod val="50000"/>
                  </a:schemeClr>
                </a:solidFill>
                <a:latin typeface="HandelGothic regular" pitchFamily="2" charset="0"/>
              </a:rPr>
              <a:t>Bulk Tainer – In Summary</a:t>
            </a:r>
          </a:p>
          <a:p>
            <a:endParaRPr lang="en-GB" sz="1800" b="1" dirty="0">
              <a:solidFill>
                <a:schemeClr val="accent1">
                  <a:lumMod val="50000"/>
                </a:schemeClr>
              </a:solidFill>
              <a:latin typeface="HandelGotDBol"/>
            </a:endParaRPr>
          </a:p>
          <a:p>
            <a:pPr marL="285750" indent="-285750" eaLnBrk="1" hangingPunct="1">
              <a:buBlip>
                <a:blip r:embed="rId3"/>
              </a:buBlip>
            </a:pPr>
            <a:r>
              <a:rPr lang="en-GB" altLang="en-US" sz="2200" dirty="0">
                <a:solidFill>
                  <a:schemeClr val="accent1">
                    <a:lumMod val="50000"/>
                  </a:schemeClr>
                </a:solidFill>
                <a:latin typeface="HandelGotDBol"/>
              </a:rPr>
              <a:t>Maintain high standards of customer service through our safety and quality focused culture</a:t>
            </a:r>
          </a:p>
          <a:p>
            <a:pPr marL="285750" indent="-285750" eaLnBrk="1" hangingPunct="1">
              <a:buBlip>
                <a:blip r:embed="rId3"/>
              </a:buBlip>
            </a:pPr>
            <a:endParaRPr lang="en-GB" altLang="en-US" sz="2200" dirty="0">
              <a:solidFill>
                <a:schemeClr val="accent1">
                  <a:lumMod val="50000"/>
                </a:schemeClr>
              </a:solidFill>
              <a:latin typeface="HandelGotDBol"/>
            </a:endParaRPr>
          </a:p>
          <a:p>
            <a:pPr marL="285750" indent="-285750" eaLnBrk="1" hangingPunct="1">
              <a:buBlip>
                <a:blip r:embed="rId3"/>
              </a:buBlip>
            </a:pPr>
            <a:r>
              <a:rPr lang="en-GB" altLang="en-US" sz="2200" dirty="0">
                <a:solidFill>
                  <a:schemeClr val="accent1">
                    <a:lumMod val="50000"/>
                  </a:schemeClr>
                </a:solidFill>
                <a:latin typeface="HandelGotDBol"/>
              </a:rPr>
              <a:t>Continue to develop our bespoke ERP and GPS project across our whole fleet</a:t>
            </a:r>
          </a:p>
          <a:p>
            <a:pPr marL="285750" indent="-285750" eaLnBrk="1" hangingPunct="1">
              <a:buBlip>
                <a:blip r:embed="rId3"/>
              </a:buBlip>
            </a:pPr>
            <a:endParaRPr lang="en-GB" altLang="en-US" sz="2200" dirty="0">
              <a:solidFill>
                <a:schemeClr val="accent1">
                  <a:lumMod val="50000"/>
                </a:schemeClr>
              </a:solidFill>
              <a:latin typeface="HandelGotDBol"/>
            </a:endParaRPr>
          </a:p>
          <a:p>
            <a:pPr marL="285750" indent="-285750" eaLnBrk="1" hangingPunct="1">
              <a:buBlip>
                <a:blip r:embed="rId3"/>
              </a:buBlip>
            </a:pPr>
            <a:r>
              <a:rPr lang="en-GB" altLang="en-US" sz="2200" dirty="0">
                <a:solidFill>
                  <a:schemeClr val="accent1">
                    <a:lumMod val="50000"/>
                  </a:schemeClr>
                </a:solidFill>
                <a:latin typeface="HandelGotDBol"/>
              </a:rPr>
              <a:t>Continuous isotank new build programme in line with current and future customer demands</a:t>
            </a:r>
          </a:p>
          <a:p>
            <a:pPr eaLnBrk="1" hangingPunct="1"/>
            <a:endParaRPr lang="en-GB" altLang="en-US" sz="2200" dirty="0">
              <a:solidFill>
                <a:schemeClr val="accent1">
                  <a:lumMod val="50000"/>
                </a:schemeClr>
              </a:solidFill>
              <a:latin typeface="HandelGotDBol"/>
            </a:endParaRPr>
          </a:p>
          <a:p>
            <a:pPr marL="285750" indent="-285750" eaLnBrk="1" hangingPunct="1">
              <a:buBlip>
                <a:blip r:embed="rId3"/>
              </a:buBlip>
            </a:pPr>
            <a:r>
              <a:rPr lang="en-GB" altLang="en-US" sz="2200" dirty="0">
                <a:solidFill>
                  <a:schemeClr val="accent1">
                    <a:lumMod val="50000"/>
                  </a:schemeClr>
                </a:solidFill>
                <a:latin typeface="HandelGotDBol"/>
              </a:rPr>
              <a:t>Grow and support Bulk Tainer division’s to suit customer needs</a:t>
            </a:r>
          </a:p>
          <a:p>
            <a:pPr marL="285750" indent="-285750" eaLnBrk="1" hangingPunct="1">
              <a:buBlip>
                <a:blip r:embed="rId3"/>
              </a:buBlip>
            </a:pPr>
            <a:endParaRPr lang="en-GB" altLang="en-US" sz="2200" dirty="0">
              <a:solidFill>
                <a:schemeClr val="accent1">
                  <a:lumMod val="50000"/>
                </a:schemeClr>
              </a:solidFill>
              <a:latin typeface="HandelGotDBol"/>
            </a:endParaRPr>
          </a:p>
          <a:p>
            <a:pPr marL="285750" indent="-285750" eaLnBrk="1" hangingPunct="1">
              <a:buBlip>
                <a:blip r:embed="rId3"/>
              </a:buBlip>
            </a:pPr>
            <a:r>
              <a:rPr lang="en-GB" altLang="en-US" sz="2200" dirty="0">
                <a:solidFill>
                  <a:schemeClr val="accent1">
                    <a:lumMod val="50000"/>
                  </a:schemeClr>
                </a:solidFill>
                <a:latin typeface="HandelGotDBol"/>
              </a:rPr>
              <a:t>Invest in key hubs to provide a secure and consistent service to our key customers</a:t>
            </a:r>
          </a:p>
          <a:p>
            <a:pPr marL="285750" indent="-285750" eaLnBrk="1" hangingPunct="1">
              <a:buBlip>
                <a:blip r:embed="rId3"/>
              </a:buBlip>
            </a:pPr>
            <a:endParaRPr lang="en-GB" altLang="en-US" sz="2200" dirty="0">
              <a:solidFill>
                <a:schemeClr val="accent1">
                  <a:lumMod val="50000"/>
                </a:schemeClr>
              </a:solidFill>
              <a:latin typeface="HandelGotDBol"/>
            </a:endParaRPr>
          </a:p>
          <a:p>
            <a:pPr marL="285750" indent="-285750" eaLnBrk="1" hangingPunct="1">
              <a:buBlip>
                <a:blip r:embed="rId3"/>
              </a:buBlip>
            </a:pPr>
            <a:r>
              <a:rPr lang="en-GB" altLang="en-US" sz="2200" dirty="0">
                <a:solidFill>
                  <a:schemeClr val="accent1">
                    <a:lumMod val="50000"/>
                  </a:schemeClr>
                </a:solidFill>
                <a:latin typeface="HandelGotDBol"/>
              </a:rPr>
              <a:t>Become a vital component of our customer’s success</a:t>
            </a:r>
          </a:p>
          <a:p>
            <a:pPr marL="285750" indent="-285750" eaLnBrk="1" hangingPunct="1">
              <a:buBlip>
                <a:blip r:embed="rId3"/>
              </a:buBlip>
            </a:pPr>
            <a:endParaRPr lang="en-GB" altLang="en-US" sz="2200" dirty="0">
              <a:solidFill>
                <a:srgbClr val="002060"/>
              </a:solidFill>
              <a:latin typeface="HandelGotDBol"/>
            </a:endParaRPr>
          </a:p>
          <a:p>
            <a:pPr marL="285750" indent="-285750" eaLnBrk="1" hangingPunct="1">
              <a:buBlip>
                <a:blip r:embed="rId3"/>
              </a:buBlip>
            </a:pPr>
            <a:endParaRPr lang="en-GB" altLang="en-US" sz="2200" dirty="0">
              <a:solidFill>
                <a:srgbClr val="002060"/>
              </a:solidFill>
              <a:latin typeface="HandelGotDBol"/>
            </a:endParaRPr>
          </a:p>
          <a:p>
            <a:pPr marL="285750" indent="-285750" eaLnBrk="1" hangingPunct="1">
              <a:buBlip>
                <a:blip r:embed="rId3"/>
              </a:buBlip>
            </a:pPr>
            <a:endParaRPr lang="en-GB" altLang="en-US" sz="2200" dirty="0">
              <a:solidFill>
                <a:srgbClr val="002060"/>
              </a:solidFill>
              <a:latin typeface="HandelGotDBol"/>
            </a:endParaRPr>
          </a:p>
          <a:p>
            <a:pPr eaLnBrk="1" hangingPunct="1"/>
            <a:endParaRPr lang="en-GB" altLang="en-US" sz="2200" dirty="0">
              <a:solidFill>
                <a:srgbClr val="002060"/>
              </a:solidFill>
              <a:latin typeface="HandelGotDBol"/>
            </a:endParaRPr>
          </a:p>
          <a:p>
            <a:pPr eaLnBrk="1" hangingPunct="1"/>
            <a:endParaRPr lang="en-GB" altLang="en-US" sz="2200" dirty="0">
              <a:solidFill>
                <a:srgbClr val="002060"/>
              </a:solidFill>
              <a:effectLst>
                <a:outerShdw blurRad="38100" dist="38100" dir="2700000" algn="tl">
                  <a:srgbClr val="000000">
                    <a:alpha val="43137"/>
                  </a:srgbClr>
                </a:outerShdw>
              </a:effectLst>
              <a:latin typeface="HandelGotDBol"/>
            </a:endParaRPr>
          </a:p>
        </p:txBody>
      </p:sp>
      <p:pic>
        <p:nvPicPr>
          <p:cNvPr id="8" name="Picture 7" descr="Text, logo&#10;&#10;Description automatically generated">
            <a:extLst>
              <a:ext uri="{FF2B5EF4-FFF2-40B4-BE49-F238E27FC236}">
                <a16:creationId xmlns:a16="http://schemas.microsoft.com/office/drawing/2014/main" id="{83BEF3DF-DB87-A01C-1B7A-0289004DA10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2866" y="230619"/>
            <a:ext cx="2953049" cy="641849"/>
          </a:xfrm>
          <a:prstGeom prst="rect">
            <a:avLst/>
          </a:prstGeom>
        </p:spPr>
      </p:pic>
    </p:spTree>
    <p:extLst>
      <p:ext uri="{BB962C8B-B14F-4D97-AF65-F5344CB8AC3E}">
        <p14:creationId xmlns:p14="http://schemas.microsoft.com/office/powerpoint/2010/main" val="2387738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29">
            <a:extLst>
              <a:ext uri="{FF2B5EF4-FFF2-40B4-BE49-F238E27FC236}">
                <a16:creationId xmlns:a16="http://schemas.microsoft.com/office/drawing/2014/main" id="{CBC2A10D-C970-4B55-AECB-9B17EBBECEEC}"/>
              </a:ext>
            </a:extLst>
          </p:cNvPr>
          <p:cNvSpPr/>
          <p:nvPr/>
        </p:nvSpPr>
        <p:spPr>
          <a:xfrm>
            <a:off x="0" y="35504"/>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Rounded Corners 29">
            <a:extLst>
              <a:ext uri="{FF2B5EF4-FFF2-40B4-BE49-F238E27FC236}">
                <a16:creationId xmlns:a16="http://schemas.microsoft.com/office/drawing/2014/main" id="{BDBE5365-CB1D-478F-A5F8-A73A0C74AD36}"/>
              </a:ext>
            </a:extLst>
          </p:cNvPr>
          <p:cNvSpPr/>
          <p:nvPr/>
        </p:nvSpPr>
        <p:spPr>
          <a:xfrm>
            <a:off x="1084" y="-56571"/>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7">
            <a:extLst>
              <a:ext uri="{FF2B5EF4-FFF2-40B4-BE49-F238E27FC236}">
                <a16:creationId xmlns:a16="http://schemas.microsoft.com/office/drawing/2014/main" id="{C8DED65A-0F30-44F6-AA1A-ED352D4C789E}"/>
              </a:ext>
            </a:extLst>
          </p:cNvPr>
          <p:cNvSpPr txBox="1">
            <a:spLocks/>
          </p:cNvSpPr>
          <p:nvPr/>
        </p:nvSpPr>
        <p:spPr bwMode="auto">
          <a:xfrm>
            <a:off x="738554" y="1041179"/>
            <a:ext cx="10957292" cy="106176"/>
          </a:xfrm>
          <a:prstGeom prst="rect">
            <a:avLst/>
          </a:prstGeom>
          <a:solidFill>
            <a:srgbClr val="335CB3"/>
          </a:soli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alt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2A7CB0BF-52CA-432B-BA88-BBE389489791}"/>
              </a:ext>
            </a:extLst>
          </p:cNvPr>
          <p:cNvSpPr txBox="1"/>
          <p:nvPr/>
        </p:nvSpPr>
        <p:spPr>
          <a:xfrm>
            <a:off x="1246993" y="2165645"/>
            <a:ext cx="9864351" cy="378565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GB" altLang="en-US" sz="2400" b="0" i="0" u="none" strike="noStrike" kern="1200" cap="none" spc="0" normalizeH="0" baseline="0" noProof="0" dirty="0">
                <a:ln>
                  <a:noFill/>
                </a:ln>
                <a:solidFill>
                  <a:srgbClr val="4472C4">
                    <a:lumMod val="50000"/>
                  </a:srgbClr>
                </a:solidFill>
                <a:effectLst/>
                <a:uLnTx/>
                <a:uFillTx/>
                <a:latin typeface="HandelGotDBol"/>
                <a:ea typeface="+mn-ea"/>
                <a:cs typeface="+mn-cs"/>
              </a:rPr>
              <a:t>The Bulk Tainer Group is a privately owned business established in 2009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2400" b="0" i="0" u="none" strike="noStrike" kern="1200" cap="none" spc="0" normalizeH="0" baseline="0" noProof="0" dirty="0">
              <a:ln>
                <a:noFill/>
              </a:ln>
              <a:solidFill>
                <a:srgbClr val="4472C4">
                  <a:lumMod val="50000"/>
                </a:srgbClr>
              </a:solidFill>
              <a:effectLst/>
              <a:uLnTx/>
              <a:uFillTx/>
              <a:latin typeface="HandelGotDBo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GB" altLang="en-US" sz="2400" b="0" i="0" u="none" strike="noStrike" kern="1200" cap="none" spc="0" normalizeH="0" baseline="0" noProof="0" dirty="0">
                <a:ln>
                  <a:noFill/>
                </a:ln>
                <a:solidFill>
                  <a:srgbClr val="4472C4">
                    <a:lumMod val="50000"/>
                  </a:srgbClr>
                </a:solidFill>
                <a:effectLst/>
                <a:uLnTx/>
                <a:uFillTx/>
                <a:latin typeface="HandelGotDBol"/>
                <a:ea typeface="+mn-ea"/>
                <a:cs typeface="+mn-cs"/>
              </a:rPr>
              <a:t>No investors involved; from day one, all profits accrued have been reinvested back into the business year on year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dirty="0">
                <a:ln>
                  <a:noFill/>
                </a:ln>
                <a:solidFill>
                  <a:srgbClr val="4472C4">
                    <a:lumMod val="50000"/>
                  </a:srgbClr>
                </a:solidFill>
                <a:effectLst/>
                <a:uLnTx/>
                <a:uFillTx/>
                <a:latin typeface="HandelGotDBol"/>
                <a:ea typeface="+mn-ea"/>
                <a:cs typeface="+mn-cs"/>
              </a:rPr>
              <a:t>    Personnel / Assets / Systems / BTL Global Expansion / GPS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2400" b="0" i="0" u="none" strike="noStrike" kern="1200" cap="none" spc="0" normalizeH="0" baseline="0" noProof="0" dirty="0">
              <a:ln>
                <a:noFill/>
              </a:ln>
              <a:solidFill>
                <a:srgbClr val="4472C4">
                  <a:lumMod val="50000"/>
                </a:srgbClr>
              </a:solidFill>
              <a:effectLst/>
              <a:uLnTx/>
              <a:uFillTx/>
              <a:latin typeface="HandelGotDBo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GB" altLang="en-US" sz="2400" b="0" i="0" u="none" strike="noStrike" kern="1200" cap="none" spc="0" normalizeH="0" baseline="0" noProof="0" dirty="0">
                <a:ln>
                  <a:noFill/>
                </a:ln>
                <a:solidFill>
                  <a:srgbClr val="4472C4">
                    <a:lumMod val="50000"/>
                  </a:srgbClr>
                </a:solidFill>
                <a:effectLst/>
                <a:uLnTx/>
                <a:uFillTx/>
                <a:latin typeface="HandelGotDBol"/>
                <a:ea typeface="+mn-ea"/>
                <a:cs typeface="+mn-cs"/>
              </a:rPr>
              <a:t>The Bulk Tainer Group now incorporates the following Divisions: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dirty="0">
                <a:ln>
                  <a:noFill/>
                </a:ln>
                <a:solidFill>
                  <a:srgbClr val="4472C4">
                    <a:lumMod val="50000"/>
                  </a:srgbClr>
                </a:solidFill>
                <a:effectLst/>
                <a:uLnTx/>
                <a:uFillTx/>
                <a:latin typeface="HandelGotDBol"/>
                <a:ea typeface="+mn-ea"/>
                <a:cs typeface="+mn-cs"/>
              </a:rPr>
              <a:t>     Isotank Logistics / Transport / Depots / Telematics &amp; Customs Brokerage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dirty="0">
                <a:ln>
                  <a:noFill/>
                </a:ln>
                <a:solidFill>
                  <a:srgbClr val="4472C4">
                    <a:lumMod val="50000"/>
                  </a:srgbClr>
                </a:solidFill>
                <a:effectLst/>
                <a:uLnTx/>
                <a:uFillTx/>
                <a:latin typeface="HandelGotDBol"/>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GB" altLang="en-US" sz="2400" b="0" i="0" u="none" strike="noStrike" kern="1200" cap="none" spc="0" normalizeH="0" baseline="0" noProof="0" dirty="0">
                <a:ln>
                  <a:noFill/>
                </a:ln>
                <a:solidFill>
                  <a:srgbClr val="4472C4">
                    <a:lumMod val="50000"/>
                  </a:srgbClr>
                </a:solidFill>
                <a:effectLst/>
                <a:uLnTx/>
                <a:uFillTx/>
                <a:latin typeface="HandelGotDBol"/>
                <a:ea typeface="+mn-ea"/>
                <a:cs typeface="+mn-cs"/>
              </a:rPr>
              <a:t>Our number one target is to be one of the best in our business global sector</a:t>
            </a:r>
          </a:p>
        </p:txBody>
      </p:sp>
      <p:sp>
        <p:nvSpPr>
          <p:cNvPr id="14" name="TextBox 13">
            <a:extLst>
              <a:ext uri="{FF2B5EF4-FFF2-40B4-BE49-F238E27FC236}">
                <a16:creationId xmlns:a16="http://schemas.microsoft.com/office/drawing/2014/main" id="{BAE9EB86-BBE2-4E8D-A032-65F3A2D7A9A2}"/>
              </a:ext>
            </a:extLst>
          </p:cNvPr>
          <p:cNvSpPr txBox="1"/>
          <p:nvPr/>
        </p:nvSpPr>
        <p:spPr>
          <a:xfrm>
            <a:off x="1339273" y="1611289"/>
            <a:ext cx="6096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HandelGothic regular" pitchFamily="2" charset="0"/>
                <a:ea typeface="+mn-ea"/>
                <a:cs typeface="+mn-cs"/>
              </a:rPr>
              <a:t>About Bulk Tainer Group</a:t>
            </a:r>
          </a:p>
        </p:txBody>
      </p:sp>
      <p:pic>
        <p:nvPicPr>
          <p:cNvPr id="9" name="Picture 8" descr="Text, logo&#10;&#10;Description automatically generated">
            <a:extLst>
              <a:ext uri="{FF2B5EF4-FFF2-40B4-BE49-F238E27FC236}">
                <a16:creationId xmlns:a16="http://schemas.microsoft.com/office/drawing/2014/main" id="{EB5893B7-2DEC-2EE2-7605-5B03F597C31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2866" y="230619"/>
            <a:ext cx="2953049" cy="641849"/>
          </a:xfrm>
          <a:prstGeom prst="rect">
            <a:avLst/>
          </a:prstGeom>
        </p:spPr>
      </p:pic>
    </p:spTree>
    <p:extLst>
      <p:ext uri="{BB962C8B-B14F-4D97-AF65-F5344CB8AC3E}">
        <p14:creationId xmlns:p14="http://schemas.microsoft.com/office/powerpoint/2010/main" val="3422135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29">
            <a:extLst>
              <a:ext uri="{FF2B5EF4-FFF2-40B4-BE49-F238E27FC236}">
                <a16:creationId xmlns:a16="http://schemas.microsoft.com/office/drawing/2014/main" id="{CBC2A10D-C970-4B55-AECB-9B17EBBECEEC}"/>
              </a:ext>
            </a:extLst>
          </p:cNvPr>
          <p:cNvSpPr/>
          <p:nvPr/>
        </p:nvSpPr>
        <p:spPr>
          <a:xfrm>
            <a:off x="0" y="35504"/>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Rounded Corners 29">
            <a:extLst>
              <a:ext uri="{FF2B5EF4-FFF2-40B4-BE49-F238E27FC236}">
                <a16:creationId xmlns:a16="http://schemas.microsoft.com/office/drawing/2014/main" id="{BDBE5365-CB1D-478F-A5F8-A73A0C74AD36}"/>
              </a:ext>
            </a:extLst>
          </p:cNvPr>
          <p:cNvSpPr/>
          <p:nvPr/>
        </p:nvSpPr>
        <p:spPr>
          <a:xfrm>
            <a:off x="1084" y="-56571"/>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11">
            <a:extLst>
              <a:ext uri="{FF2B5EF4-FFF2-40B4-BE49-F238E27FC236}">
                <a16:creationId xmlns:a16="http://schemas.microsoft.com/office/drawing/2014/main" id="{5A10F5CF-9B3C-4F93-A153-702CC469B9E8}"/>
              </a:ext>
            </a:extLst>
          </p:cNvPr>
          <p:cNvSpPr/>
          <p:nvPr/>
        </p:nvSpPr>
        <p:spPr>
          <a:xfrm>
            <a:off x="4006245" y="2060201"/>
            <a:ext cx="3888432" cy="352224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le 7">
            <a:extLst>
              <a:ext uri="{FF2B5EF4-FFF2-40B4-BE49-F238E27FC236}">
                <a16:creationId xmlns:a16="http://schemas.microsoft.com/office/drawing/2014/main" id="{4966787B-98D7-47A9-8D87-F8A5D41A6583}"/>
              </a:ext>
            </a:extLst>
          </p:cNvPr>
          <p:cNvSpPr txBox="1">
            <a:spLocks/>
          </p:cNvSpPr>
          <p:nvPr/>
        </p:nvSpPr>
        <p:spPr bwMode="auto">
          <a:xfrm>
            <a:off x="738554" y="1041179"/>
            <a:ext cx="10957292" cy="106176"/>
          </a:xfrm>
          <a:prstGeom prst="rect">
            <a:avLst/>
          </a:prstGeom>
          <a:solidFill>
            <a:srgbClr val="335CB3"/>
          </a:soli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alt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8" name="Picture 7" descr="Text, logo&#10;&#10;Description automatically generated">
            <a:extLst>
              <a:ext uri="{FF2B5EF4-FFF2-40B4-BE49-F238E27FC236}">
                <a16:creationId xmlns:a16="http://schemas.microsoft.com/office/drawing/2014/main" id="{89702C81-9BAE-32AA-C975-8189522BC74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2866" y="230619"/>
            <a:ext cx="2953049" cy="641849"/>
          </a:xfrm>
          <a:prstGeom prst="rect">
            <a:avLst/>
          </a:prstGeom>
        </p:spPr>
      </p:pic>
      <p:pic>
        <p:nvPicPr>
          <p:cNvPr id="3" name="Picture 2" descr="Logo&#10;&#10;Description automatically generated">
            <a:extLst>
              <a:ext uri="{FF2B5EF4-FFF2-40B4-BE49-F238E27FC236}">
                <a16:creationId xmlns:a16="http://schemas.microsoft.com/office/drawing/2014/main" id="{E1356384-3D3C-142F-E821-9CFEF7F450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69191" y="2244212"/>
            <a:ext cx="2762540" cy="3154218"/>
          </a:xfrm>
          <a:prstGeom prst="rect">
            <a:avLst/>
          </a:prstGeom>
        </p:spPr>
      </p:pic>
    </p:spTree>
    <p:extLst>
      <p:ext uri="{BB962C8B-B14F-4D97-AF65-F5344CB8AC3E}">
        <p14:creationId xmlns:p14="http://schemas.microsoft.com/office/powerpoint/2010/main" val="259635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29">
            <a:extLst>
              <a:ext uri="{FF2B5EF4-FFF2-40B4-BE49-F238E27FC236}">
                <a16:creationId xmlns:a16="http://schemas.microsoft.com/office/drawing/2014/main" id="{CBC2A10D-C970-4B55-AECB-9B17EBBECEEC}"/>
              </a:ext>
            </a:extLst>
          </p:cNvPr>
          <p:cNvSpPr/>
          <p:nvPr/>
        </p:nvSpPr>
        <p:spPr>
          <a:xfrm>
            <a:off x="0" y="35504"/>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Rounded Corners 29">
            <a:extLst>
              <a:ext uri="{FF2B5EF4-FFF2-40B4-BE49-F238E27FC236}">
                <a16:creationId xmlns:a16="http://schemas.microsoft.com/office/drawing/2014/main" id="{BDBE5365-CB1D-478F-A5F8-A73A0C74AD36}"/>
              </a:ext>
            </a:extLst>
          </p:cNvPr>
          <p:cNvSpPr/>
          <p:nvPr/>
        </p:nvSpPr>
        <p:spPr>
          <a:xfrm>
            <a:off x="1084" y="-56571"/>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7">
            <a:extLst>
              <a:ext uri="{FF2B5EF4-FFF2-40B4-BE49-F238E27FC236}">
                <a16:creationId xmlns:a16="http://schemas.microsoft.com/office/drawing/2014/main" id="{C8DED65A-0F30-44F6-AA1A-ED352D4C789E}"/>
              </a:ext>
            </a:extLst>
          </p:cNvPr>
          <p:cNvSpPr txBox="1">
            <a:spLocks/>
          </p:cNvSpPr>
          <p:nvPr/>
        </p:nvSpPr>
        <p:spPr bwMode="auto">
          <a:xfrm>
            <a:off x="738554" y="1041179"/>
            <a:ext cx="10957292" cy="106176"/>
          </a:xfrm>
          <a:prstGeom prst="rect">
            <a:avLst/>
          </a:prstGeom>
          <a:solidFill>
            <a:srgbClr val="335CB3"/>
          </a:soli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alt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2" name="Down Arrow 10">
            <a:extLst>
              <a:ext uri="{FF2B5EF4-FFF2-40B4-BE49-F238E27FC236}">
                <a16:creationId xmlns:a16="http://schemas.microsoft.com/office/drawing/2014/main" id="{0E350100-4EA3-4854-8561-68F101D32D76}"/>
              </a:ext>
            </a:extLst>
          </p:cNvPr>
          <p:cNvSpPr/>
          <p:nvPr/>
        </p:nvSpPr>
        <p:spPr>
          <a:xfrm rot="3944224">
            <a:off x="3274908" y="1152409"/>
            <a:ext cx="102324" cy="34676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Down Arrow 10">
            <a:extLst>
              <a:ext uri="{FF2B5EF4-FFF2-40B4-BE49-F238E27FC236}">
                <a16:creationId xmlns:a16="http://schemas.microsoft.com/office/drawing/2014/main" id="{ACDBBCF7-68AC-4129-83B9-6BFDDA9D42A8}"/>
              </a:ext>
            </a:extLst>
          </p:cNvPr>
          <p:cNvSpPr/>
          <p:nvPr/>
        </p:nvSpPr>
        <p:spPr>
          <a:xfrm rot="18182092">
            <a:off x="7034855" y="2154299"/>
            <a:ext cx="89301" cy="18493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4C822B2-02EB-490B-B331-8B8284E919D3}"/>
              </a:ext>
            </a:extLst>
          </p:cNvPr>
          <p:cNvSpPr txBox="1"/>
          <p:nvPr/>
        </p:nvSpPr>
        <p:spPr>
          <a:xfrm>
            <a:off x="575249" y="1475248"/>
            <a:ext cx="337216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HandelGothic regular" pitchFamily="2" charset="0"/>
                <a:ea typeface="+mn-ea"/>
                <a:cs typeface="+mn-cs"/>
              </a:rPr>
              <a:t>Bulk Tainer Group</a:t>
            </a:r>
          </a:p>
        </p:txBody>
      </p:sp>
      <p:sp>
        <p:nvSpPr>
          <p:cNvPr id="20" name="Down Arrow 10">
            <a:extLst>
              <a:ext uri="{FF2B5EF4-FFF2-40B4-BE49-F238E27FC236}">
                <a16:creationId xmlns:a16="http://schemas.microsoft.com/office/drawing/2014/main" id="{53798F5B-5B90-4C2E-ACFD-C9C97F4D4281}"/>
              </a:ext>
            </a:extLst>
          </p:cNvPr>
          <p:cNvSpPr/>
          <p:nvPr/>
        </p:nvSpPr>
        <p:spPr>
          <a:xfrm>
            <a:off x="1190272" y="5259695"/>
            <a:ext cx="137254" cy="2768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Down Arrow 10">
            <a:extLst>
              <a:ext uri="{FF2B5EF4-FFF2-40B4-BE49-F238E27FC236}">
                <a16:creationId xmlns:a16="http://schemas.microsoft.com/office/drawing/2014/main" id="{D0A43C7D-D2D7-4693-A610-EF47D030B987}"/>
              </a:ext>
            </a:extLst>
          </p:cNvPr>
          <p:cNvSpPr/>
          <p:nvPr/>
        </p:nvSpPr>
        <p:spPr>
          <a:xfrm>
            <a:off x="5684874" y="5273684"/>
            <a:ext cx="137254" cy="2768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Down Arrow 10">
            <a:extLst>
              <a:ext uri="{FF2B5EF4-FFF2-40B4-BE49-F238E27FC236}">
                <a16:creationId xmlns:a16="http://schemas.microsoft.com/office/drawing/2014/main" id="{E277AF83-6F7F-4061-A4F8-98CB5ADCE2D3}"/>
              </a:ext>
            </a:extLst>
          </p:cNvPr>
          <p:cNvSpPr/>
          <p:nvPr/>
        </p:nvSpPr>
        <p:spPr>
          <a:xfrm>
            <a:off x="8096819" y="5295226"/>
            <a:ext cx="137254" cy="2768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DA4D6751-C256-460C-AC86-88E5F38E49E4}"/>
              </a:ext>
            </a:extLst>
          </p:cNvPr>
          <p:cNvSpPr txBox="1"/>
          <p:nvPr/>
        </p:nvSpPr>
        <p:spPr>
          <a:xfrm>
            <a:off x="575249" y="5730079"/>
            <a:ext cx="1697755" cy="34374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600" i="0" u="none" strike="noStrike" kern="1200" cap="none" spc="0" normalizeH="0" baseline="0" noProof="0" dirty="0">
                <a:ln>
                  <a:noFill/>
                </a:ln>
                <a:solidFill>
                  <a:srgbClr val="5B9BD5">
                    <a:lumMod val="50000"/>
                  </a:srgbClr>
                </a:solidFill>
                <a:effectLst/>
                <a:uLnTx/>
                <a:uFillTx/>
                <a:latin typeface="HandelGothic" pitchFamily="2" charset="0"/>
                <a:ea typeface="Calibri" panose="020F0502020204030204" pitchFamily="34" charset="0"/>
                <a:cs typeface="Arial" panose="020B0604020202020204" pitchFamily="34" charset="0"/>
              </a:rPr>
              <a:t>GPS</a:t>
            </a:r>
            <a:r>
              <a:rPr kumimoji="0" lang="en-GB" sz="1600" b="1" i="0" u="none" strike="noStrike" kern="1200" cap="none" spc="0" normalizeH="0" baseline="0" noProof="0" dirty="0">
                <a:ln>
                  <a:noFill/>
                </a:ln>
                <a:solidFill>
                  <a:srgbClr val="5B9BD5">
                    <a:lumMod val="50000"/>
                  </a:srgbClr>
                </a:solidFill>
                <a:effectLst/>
                <a:uLnTx/>
                <a:uFillTx/>
                <a:latin typeface="HandelGothic" pitchFamily="2" charset="0"/>
                <a:ea typeface="Calibri" panose="020F0502020204030204" pitchFamily="34" charset="0"/>
                <a:cs typeface="Arial" panose="020B0604020202020204" pitchFamily="34" charset="0"/>
              </a:rPr>
              <a:t> System</a:t>
            </a:r>
            <a:endParaRPr kumimoji="0" lang="en-GB" sz="16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20627D12-FAC1-41AC-9D34-2FD077AB3012}"/>
              </a:ext>
            </a:extLst>
          </p:cNvPr>
          <p:cNvSpPr txBox="1"/>
          <p:nvPr/>
        </p:nvSpPr>
        <p:spPr>
          <a:xfrm>
            <a:off x="2595307" y="5585007"/>
            <a:ext cx="1697755" cy="64011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i="0" u="none" strike="noStrike" kern="1200" cap="none" spc="0" normalizeH="0" baseline="0" noProof="0" dirty="0">
                <a:ln>
                  <a:noFill/>
                </a:ln>
                <a:solidFill>
                  <a:srgbClr val="5B9BD5">
                    <a:lumMod val="50000"/>
                  </a:srgbClr>
                </a:solidFill>
                <a:effectLst/>
                <a:uLnTx/>
                <a:uFillTx/>
                <a:latin typeface="HandelGothic" pitchFamily="2" charset="0"/>
                <a:ea typeface="Calibri" panose="020F0502020204030204" pitchFamily="34" charset="0"/>
                <a:cs typeface="Arial" panose="020B0604020202020204" pitchFamily="34" charset="0"/>
              </a:rPr>
              <a:t>     </a:t>
            </a:r>
            <a:r>
              <a:rPr kumimoji="0" lang="en-GB" sz="1600" i="0" u="none" strike="noStrike" kern="1200" cap="none" spc="0" normalizeH="0" baseline="0" noProof="0" dirty="0">
                <a:ln>
                  <a:noFill/>
                </a:ln>
                <a:solidFill>
                  <a:srgbClr val="5B9BD5">
                    <a:lumMod val="50000"/>
                  </a:srgbClr>
                </a:solidFill>
                <a:effectLst/>
                <a:uLnTx/>
                <a:uFillTx/>
                <a:latin typeface="HandelGothic" pitchFamily="2" charset="0"/>
                <a:ea typeface="Calibri" panose="020F0502020204030204" pitchFamily="34" charset="0"/>
                <a:cs typeface="Arial" panose="020B0604020202020204" pitchFamily="34" charset="0"/>
              </a:rPr>
              <a:t>Customs Broker Service</a:t>
            </a:r>
            <a:endParaRPr kumimoji="0" lang="en-GB" sz="1600"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A9678675-2552-44E6-86A5-481BDB3E40FB}"/>
              </a:ext>
            </a:extLst>
          </p:cNvPr>
          <p:cNvSpPr txBox="1"/>
          <p:nvPr/>
        </p:nvSpPr>
        <p:spPr>
          <a:xfrm>
            <a:off x="4667875" y="5578826"/>
            <a:ext cx="21712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HandelGothic" pitchFamily="2" charset="0"/>
                <a:ea typeface="+mn-ea"/>
                <a:cs typeface="Arial" panose="020B0604020202020204" pitchFamily="34" charset="0"/>
              </a:rPr>
              <a:t>Isotank Shipments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483227EE-B7BC-4A35-9C66-68BCD7561AFD}"/>
              </a:ext>
            </a:extLst>
          </p:cNvPr>
          <p:cNvSpPr txBox="1"/>
          <p:nvPr/>
        </p:nvSpPr>
        <p:spPr>
          <a:xfrm>
            <a:off x="9550163" y="5578788"/>
            <a:ext cx="193859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srgbClr val="5B9BD5">
                    <a:lumMod val="50000"/>
                  </a:srgbClr>
                </a:solidFill>
                <a:effectLst/>
                <a:uLnTx/>
                <a:uFillTx/>
                <a:latin typeface="HandelGothic" pitchFamily="2" charset="0"/>
                <a:ea typeface="+mn-ea"/>
                <a:cs typeface="Arial" panose="020B0604020202020204" pitchFamily="34" charset="0"/>
              </a:rPr>
              <a:t>Depot, M&amp;R, Heating</a:t>
            </a:r>
            <a:endPar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93942C7D-F609-4F45-9487-4FF334351D39}"/>
              </a:ext>
            </a:extLst>
          </p:cNvPr>
          <p:cNvSpPr txBox="1"/>
          <p:nvPr/>
        </p:nvSpPr>
        <p:spPr>
          <a:xfrm>
            <a:off x="7195038" y="5536517"/>
            <a:ext cx="1940817"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HandelGothic" pitchFamily="2" charset="0"/>
                <a:ea typeface="+mn-ea"/>
                <a:cs typeface="Arial" panose="020B0604020202020204" pitchFamily="34" charset="0"/>
              </a:rPr>
              <a:t>Isotank Trucking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HandelGothic" pitchFamily="2" charset="0"/>
                <a:ea typeface="+mn-ea"/>
                <a:cs typeface="Arial" panose="020B0604020202020204" pitchFamily="34" charset="0"/>
              </a:rPr>
              <a:t>Road Tanks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Down Arrow 10">
            <a:extLst>
              <a:ext uri="{FF2B5EF4-FFF2-40B4-BE49-F238E27FC236}">
                <a16:creationId xmlns:a16="http://schemas.microsoft.com/office/drawing/2014/main" id="{9D93A7D8-C7EE-40A3-B6F5-091DC040DC60}"/>
              </a:ext>
            </a:extLst>
          </p:cNvPr>
          <p:cNvSpPr/>
          <p:nvPr/>
        </p:nvSpPr>
        <p:spPr>
          <a:xfrm>
            <a:off x="3375557" y="5283259"/>
            <a:ext cx="137254" cy="2768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Down Arrow 10">
            <a:extLst>
              <a:ext uri="{FF2B5EF4-FFF2-40B4-BE49-F238E27FC236}">
                <a16:creationId xmlns:a16="http://schemas.microsoft.com/office/drawing/2014/main" id="{CD71C0A5-C028-470D-8029-866138C90C11}"/>
              </a:ext>
            </a:extLst>
          </p:cNvPr>
          <p:cNvSpPr/>
          <p:nvPr/>
        </p:nvSpPr>
        <p:spPr>
          <a:xfrm>
            <a:off x="10375232" y="5301966"/>
            <a:ext cx="137254" cy="2768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Down Arrow 10">
            <a:extLst>
              <a:ext uri="{FF2B5EF4-FFF2-40B4-BE49-F238E27FC236}">
                <a16:creationId xmlns:a16="http://schemas.microsoft.com/office/drawing/2014/main" id="{C92D57C2-45E1-4003-B378-6DAB28E8E76F}"/>
              </a:ext>
            </a:extLst>
          </p:cNvPr>
          <p:cNvSpPr/>
          <p:nvPr/>
        </p:nvSpPr>
        <p:spPr>
          <a:xfrm rot="17500822">
            <a:off x="8210329" y="877739"/>
            <a:ext cx="86155" cy="39498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Down Arrow 10">
            <a:extLst>
              <a:ext uri="{FF2B5EF4-FFF2-40B4-BE49-F238E27FC236}">
                <a16:creationId xmlns:a16="http://schemas.microsoft.com/office/drawing/2014/main" id="{893F19B6-CDC4-4167-B775-775BB5E13218}"/>
              </a:ext>
            </a:extLst>
          </p:cNvPr>
          <p:cNvSpPr/>
          <p:nvPr/>
        </p:nvSpPr>
        <p:spPr>
          <a:xfrm rot="3302141">
            <a:off x="4265418" y="2160741"/>
            <a:ext cx="89301" cy="18493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Down Arrow 10">
            <a:extLst>
              <a:ext uri="{FF2B5EF4-FFF2-40B4-BE49-F238E27FC236}">
                <a16:creationId xmlns:a16="http://schemas.microsoft.com/office/drawing/2014/main" id="{D4665E82-21EB-459E-9CF1-F94F8DBE275B}"/>
              </a:ext>
            </a:extLst>
          </p:cNvPr>
          <p:cNvSpPr/>
          <p:nvPr/>
        </p:nvSpPr>
        <p:spPr>
          <a:xfrm>
            <a:off x="5661157" y="3254335"/>
            <a:ext cx="93324" cy="2768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Logo&#10;&#10;Description automatically generated">
            <a:extLst>
              <a:ext uri="{FF2B5EF4-FFF2-40B4-BE49-F238E27FC236}">
                <a16:creationId xmlns:a16="http://schemas.microsoft.com/office/drawing/2014/main" id="{6021219B-71A9-D072-E43E-B5D359A8E41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15342" y="1448005"/>
            <a:ext cx="1542726" cy="1761457"/>
          </a:xfrm>
          <a:prstGeom prst="rect">
            <a:avLst/>
          </a:prstGeom>
        </p:spPr>
      </p:pic>
      <p:pic>
        <p:nvPicPr>
          <p:cNvPr id="8" name="Picture 7" descr="Logo&#10;&#10;Description automatically generated">
            <a:extLst>
              <a:ext uri="{FF2B5EF4-FFF2-40B4-BE49-F238E27FC236}">
                <a16:creationId xmlns:a16="http://schemas.microsoft.com/office/drawing/2014/main" id="{D926D700-27CE-07E3-C5A6-3702A13564B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0746" y="3732054"/>
            <a:ext cx="1147362" cy="1310037"/>
          </a:xfrm>
          <a:prstGeom prst="rect">
            <a:avLst/>
          </a:prstGeom>
        </p:spPr>
      </p:pic>
      <p:pic>
        <p:nvPicPr>
          <p:cNvPr id="14" name="Picture 13" descr="Logo&#10;&#10;Description automatically generated">
            <a:extLst>
              <a:ext uri="{FF2B5EF4-FFF2-40B4-BE49-F238E27FC236}">
                <a16:creationId xmlns:a16="http://schemas.microsoft.com/office/drawing/2014/main" id="{0B06B95B-58EA-CA6F-84E0-49F72CD8D2F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28329" y="3710091"/>
            <a:ext cx="1494717" cy="1310036"/>
          </a:xfrm>
          <a:prstGeom prst="rect">
            <a:avLst/>
          </a:prstGeom>
        </p:spPr>
      </p:pic>
      <p:pic>
        <p:nvPicPr>
          <p:cNvPr id="18" name="Picture 17" descr="Logo&#10;&#10;Description automatically generated">
            <a:extLst>
              <a:ext uri="{FF2B5EF4-FFF2-40B4-BE49-F238E27FC236}">
                <a16:creationId xmlns:a16="http://schemas.microsoft.com/office/drawing/2014/main" id="{EC463AF1-1019-2401-EE62-6730B295C02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37911" y="3676393"/>
            <a:ext cx="1196110" cy="1365698"/>
          </a:xfrm>
          <a:prstGeom prst="rect">
            <a:avLst/>
          </a:prstGeom>
        </p:spPr>
      </p:pic>
      <p:pic>
        <p:nvPicPr>
          <p:cNvPr id="23" name="Picture 22" descr="Logo&#10;&#10;Description automatically generated">
            <a:extLst>
              <a:ext uri="{FF2B5EF4-FFF2-40B4-BE49-F238E27FC236}">
                <a16:creationId xmlns:a16="http://schemas.microsoft.com/office/drawing/2014/main" id="{911B8868-B2F4-36BA-170E-DA29D8B99C6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65314" y="3676393"/>
            <a:ext cx="1200263" cy="1370439"/>
          </a:xfrm>
          <a:prstGeom prst="rect">
            <a:avLst/>
          </a:prstGeom>
        </p:spPr>
      </p:pic>
      <p:pic>
        <p:nvPicPr>
          <p:cNvPr id="25" name="Picture 24" descr="Logo&#10;&#10;Description automatically generated">
            <a:extLst>
              <a:ext uri="{FF2B5EF4-FFF2-40B4-BE49-F238E27FC236}">
                <a16:creationId xmlns:a16="http://schemas.microsoft.com/office/drawing/2014/main" id="{81F32116-A3EA-848C-51D2-619F90C46E9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878939" y="3752314"/>
            <a:ext cx="1150562" cy="1313691"/>
          </a:xfrm>
          <a:prstGeom prst="rect">
            <a:avLst/>
          </a:prstGeom>
        </p:spPr>
      </p:pic>
      <p:pic>
        <p:nvPicPr>
          <p:cNvPr id="28" name="Picture 27" descr="Text, logo&#10;&#10;Description automatically generated">
            <a:extLst>
              <a:ext uri="{FF2B5EF4-FFF2-40B4-BE49-F238E27FC236}">
                <a16:creationId xmlns:a16="http://schemas.microsoft.com/office/drawing/2014/main" id="{B073AE09-1B1C-E8A1-EB3A-519C8964189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12866" y="230619"/>
            <a:ext cx="2953049" cy="641849"/>
          </a:xfrm>
          <a:prstGeom prst="rect">
            <a:avLst/>
          </a:prstGeom>
        </p:spPr>
      </p:pic>
    </p:spTree>
    <p:extLst>
      <p:ext uri="{BB962C8B-B14F-4D97-AF65-F5344CB8AC3E}">
        <p14:creationId xmlns:p14="http://schemas.microsoft.com/office/powerpoint/2010/main" val="401514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29">
            <a:extLst>
              <a:ext uri="{FF2B5EF4-FFF2-40B4-BE49-F238E27FC236}">
                <a16:creationId xmlns:a16="http://schemas.microsoft.com/office/drawing/2014/main" id="{CBC2A10D-C970-4B55-AECB-9B17EBBECEEC}"/>
              </a:ext>
            </a:extLst>
          </p:cNvPr>
          <p:cNvSpPr/>
          <p:nvPr/>
        </p:nvSpPr>
        <p:spPr>
          <a:xfrm>
            <a:off x="0" y="35504"/>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Rectangle: Rounded Corners 29">
            <a:extLst>
              <a:ext uri="{FF2B5EF4-FFF2-40B4-BE49-F238E27FC236}">
                <a16:creationId xmlns:a16="http://schemas.microsoft.com/office/drawing/2014/main" id="{BDBE5365-CB1D-478F-A5F8-A73A0C74AD36}"/>
              </a:ext>
            </a:extLst>
          </p:cNvPr>
          <p:cNvSpPr/>
          <p:nvPr/>
        </p:nvSpPr>
        <p:spPr>
          <a:xfrm>
            <a:off x="1084" y="-56571"/>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 name="Title 7">
            <a:extLst>
              <a:ext uri="{FF2B5EF4-FFF2-40B4-BE49-F238E27FC236}">
                <a16:creationId xmlns:a16="http://schemas.microsoft.com/office/drawing/2014/main" id="{C8DED65A-0F30-44F6-AA1A-ED352D4C789E}"/>
              </a:ext>
            </a:extLst>
          </p:cNvPr>
          <p:cNvSpPr txBox="1">
            <a:spLocks/>
          </p:cNvSpPr>
          <p:nvPr/>
        </p:nvSpPr>
        <p:spPr bwMode="auto">
          <a:xfrm>
            <a:off x="738554" y="1041179"/>
            <a:ext cx="10957292" cy="106176"/>
          </a:xfrm>
          <a:prstGeom prst="rect">
            <a:avLst/>
          </a:prstGeom>
          <a:solidFill>
            <a:srgbClr val="335CB3"/>
          </a:soli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GB" altLang="en-US" sz="4400" dirty="0">
              <a:solidFill>
                <a:prstClr val="black"/>
              </a:solidFill>
              <a:latin typeface="Calibri" panose="020F0502020204030204" pitchFamily="34" charset="0"/>
            </a:endParaRPr>
          </a:p>
        </p:txBody>
      </p:sp>
      <p:sp>
        <p:nvSpPr>
          <p:cNvPr id="8" name="TextBox 7">
            <a:extLst>
              <a:ext uri="{FF2B5EF4-FFF2-40B4-BE49-F238E27FC236}">
                <a16:creationId xmlns:a16="http://schemas.microsoft.com/office/drawing/2014/main" id="{2A7CB0BF-52CA-432B-BA88-BBE389489791}"/>
              </a:ext>
            </a:extLst>
          </p:cNvPr>
          <p:cNvSpPr txBox="1"/>
          <p:nvPr/>
        </p:nvSpPr>
        <p:spPr>
          <a:xfrm>
            <a:off x="1246909" y="2531488"/>
            <a:ext cx="9134763" cy="3477875"/>
          </a:xfrm>
          <a:prstGeom prst="rect">
            <a:avLst/>
          </a:prstGeom>
          <a:noFill/>
        </p:spPr>
        <p:txBody>
          <a:bodyPr wrap="square">
            <a:spAutoFit/>
          </a:bodyPr>
          <a:lstStyle/>
          <a:p>
            <a:pPr marL="285750" indent="-285750" eaLnBrk="1" hangingPunct="1">
              <a:buBlip>
                <a:blip r:embed="rId3"/>
              </a:buBlip>
            </a:pPr>
            <a:r>
              <a:rPr lang="en-GB" altLang="en-US" sz="2200" dirty="0">
                <a:solidFill>
                  <a:schemeClr val="accent1">
                    <a:lumMod val="50000"/>
                  </a:schemeClr>
                </a:solidFill>
                <a:latin typeface="HandelGotDBol"/>
              </a:rPr>
              <a:t>Be one of  the best isotank logistics company in our global sector</a:t>
            </a:r>
          </a:p>
          <a:p>
            <a:pPr eaLnBrk="1" hangingPunct="1"/>
            <a:endParaRPr lang="en-GB" altLang="en-US" sz="2200" dirty="0">
              <a:solidFill>
                <a:schemeClr val="accent1">
                  <a:lumMod val="50000"/>
                </a:schemeClr>
              </a:solidFill>
              <a:latin typeface="HandelGotDBol"/>
            </a:endParaRPr>
          </a:p>
          <a:p>
            <a:pPr marL="285750" indent="-285750" eaLnBrk="1" hangingPunct="1">
              <a:buBlip>
                <a:blip r:embed="rId3"/>
              </a:buBlip>
            </a:pPr>
            <a:r>
              <a:rPr lang="en-GB" altLang="en-US" sz="2200" dirty="0">
                <a:solidFill>
                  <a:schemeClr val="accent1">
                    <a:lumMod val="50000"/>
                  </a:schemeClr>
                </a:solidFill>
                <a:latin typeface="HandelGotDBol"/>
              </a:rPr>
              <a:t>Continue to create a well motivated, experienced, dedicated and happy team of staff throughout the company</a:t>
            </a:r>
          </a:p>
          <a:p>
            <a:pPr eaLnBrk="1" hangingPunct="1"/>
            <a:endParaRPr lang="en-GB" altLang="en-US" sz="2200" dirty="0">
              <a:solidFill>
                <a:schemeClr val="accent1">
                  <a:lumMod val="50000"/>
                </a:schemeClr>
              </a:solidFill>
              <a:latin typeface="HandelGotDBol"/>
            </a:endParaRPr>
          </a:p>
          <a:p>
            <a:pPr marL="285750" indent="-285750" eaLnBrk="1" hangingPunct="1">
              <a:buBlip>
                <a:blip r:embed="rId3"/>
              </a:buBlip>
            </a:pPr>
            <a:r>
              <a:rPr lang="en-GB" altLang="en-US" sz="2200" dirty="0">
                <a:solidFill>
                  <a:schemeClr val="accent1">
                    <a:lumMod val="50000"/>
                  </a:schemeClr>
                </a:solidFill>
                <a:latin typeface="HandelGotDBol"/>
              </a:rPr>
              <a:t>Become a vital part of our customer’s success</a:t>
            </a:r>
          </a:p>
          <a:p>
            <a:pPr marL="285750" indent="-285750" eaLnBrk="1" hangingPunct="1">
              <a:buBlip>
                <a:blip r:embed="rId3"/>
              </a:buBlip>
            </a:pPr>
            <a:endParaRPr lang="en-GB" altLang="en-US" sz="2200" dirty="0">
              <a:solidFill>
                <a:schemeClr val="accent1">
                  <a:lumMod val="50000"/>
                </a:schemeClr>
              </a:solidFill>
              <a:latin typeface="HandelGotDBol"/>
            </a:endParaRPr>
          </a:p>
          <a:p>
            <a:pPr marL="285750" indent="-285750" eaLnBrk="1" hangingPunct="1">
              <a:buBlip>
                <a:blip r:embed="rId3"/>
              </a:buBlip>
            </a:pPr>
            <a:r>
              <a:rPr lang="en-GB" altLang="en-US" sz="2200" dirty="0">
                <a:solidFill>
                  <a:schemeClr val="accent1">
                    <a:lumMod val="50000"/>
                  </a:schemeClr>
                </a:solidFill>
                <a:latin typeface="HandelGotDBol"/>
              </a:rPr>
              <a:t>Work closely and fairly with our suppliers</a:t>
            </a:r>
          </a:p>
          <a:p>
            <a:pPr marL="285750" indent="-285750" eaLnBrk="1" hangingPunct="1">
              <a:buBlip>
                <a:blip r:embed="rId3"/>
              </a:buBlip>
            </a:pPr>
            <a:endParaRPr lang="en-GB" altLang="en-US" sz="2200" dirty="0">
              <a:solidFill>
                <a:schemeClr val="accent1">
                  <a:lumMod val="50000"/>
                </a:schemeClr>
              </a:solidFill>
              <a:latin typeface="HandelGotDBol"/>
            </a:endParaRPr>
          </a:p>
          <a:p>
            <a:pPr marL="285750" indent="-285750" eaLnBrk="1" hangingPunct="1">
              <a:buBlip>
                <a:blip r:embed="rId3"/>
              </a:buBlip>
            </a:pPr>
            <a:r>
              <a:rPr lang="en-GB" altLang="en-US" sz="2200" dirty="0">
                <a:solidFill>
                  <a:schemeClr val="accent1">
                    <a:lumMod val="50000"/>
                  </a:schemeClr>
                </a:solidFill>
                <a:latin typeface="HandelGotDBol"/>
              </a:rPr>
              <a:t>As much as possible, enjoy the journey we are on together</a:t>
            </a:r>
          </a:p>
        </p:txBody>
      </p:sp>
      <p:sp>
        <p:nvSpPr>
          <p:cNvPr id="14" name="TextBox 13">
            <a:extLst>
              <a:ext uri="{FF2B5EF4-FFF2-40B4-BE49-F238E27FC236}">
                <a16:creationId xmlns:a16="http://schemas.microsoft.com/office/drawing/2014/main" id="{BAE9EB86-BBE2-4E8D-A032-65F3A2D7A9A2}"/>
              </a:ext>
            </a:extLst>
          </p:cNvPr>
          <p:cNvSpPr txBox="1"/>
          <p:nvPr/>
        </p:nvSpPr>
        <p:spPr>
          <a:xfrm>
            <a:off x="1246909" y="1716645"/>
            <a:ext cx="7990253" cy="461665"/>
          </a:xfrm>
          <a:prstGeom prst="rect">
            <a:avLst/>
          </a:prstGeom>
          <a:noFill/>
        </p:spPr>
        <p:txBody>
          <a:bodyPr wrap="square">
            <a:spAutoFit/>
          </a:bodyPr>
          <a:lstStyle/>
          <a:p>
            <a:r>
              <a:rPr lang="en-GB" sz="2400" dirty="0">
                <a:solidFill>
                  <a:schemeClr val="accent1">
                    <a:lumMod val="50000"/>
                  </a:schemeClr>
                </a:solidFill>
                <a:latin typeface="HandelGothic regular" pitchFamily="2" charset="0"/>
              </a:rPr>
              <a:t>Bulk Tainer Group – Company Goals And Values</a:t>
            </a:r>
          </a:p>
        </p:txBody>
      </p:sp>
      <p:pic>
        <p:nvPicPr>
          <p:cNvPr id="9" name="Picture 8" descr="Text, logo&#10;&#10;Description automatically generated">
            <a:extLst>
              <a:ext uri="{FF2B5EF4-FFF2-40B4-BE49-F238E27FC236}">
                <a16:creationId xmlns:a16="http://schemas.microsoft.com/office/drawing/2014/main" id="{6FAD02E0-E1B8-9817-6C04-B30998A183D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2866" y="230619"/>
            <a:ext cx="2953049" cy="641849"/>
          </a:xfrm>
          <a:prstGeom prst="rect">
            <a:avLst/>
          </a:prstGeom>
        </p:spPr>
      </p:pic>
    </p:spTree>
    <p:extLst>
      <p:ext uri="{BB962C8B-B14F-4D97-AF65-F5344CB8AC3E}">
        <p14:creationId xmlns:p14="http://schemas.microsoft.com/office/powerpoint/2010/main" val="1127712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4000"/>
            <a:lum/>
            <a:extLst>
              <a:ext uri="{28A0092B-C50C-407E-A947-70E740481C1C}">
                <a14:useLocalDpi xmlns:a14="http://schemas.microsoft.com/office/drawing/2010/main"/>
              </a:ext>
            </a:extLst>
          </a:blip>
          <a:srcRect/>
          <a:stretch>
            <a:fillRect t="10000"/>
          </a:stretch>
        </a:blipFill>
        <a:effectLst/>
      </p:bgPr>
    </p:bg>
    <p:spTree>
      <p:nvGrpSpPr>
        <p:cNvPr id="1" name=""/>
        <p:cNvGrpSpPr/>
        <p:nvPr/>
      </p:nvGrpSpPr>
      <p:grpSpPr>
        <a:xfrm>
          <a:off x="0" y="0"/>
          <a:ext cx="0" cy="0"/>
          <a:chOff x="0" y="0"/>
          <a:chExt cx="0" cy="0"/>
        </a:xfrm>
      </p:grpSpPr>
      <p:sp>
        <p:nvSpPr>
          <p:cNvPr id="4" name="Rectangle: Rounded Corners 29">
            <a:extLst>
              <a:ext uri="{FF2B5EF4-FFF2-40B4-BE49-F238E27FC236}">
                <a16:creationId xmlns:a16="http://schemas.microsoft.com/office/drawing/2014/main" id="{CBC2A10D-C970-4B55-AECB-9B17EBBECEEC}"/>
              </a:ext>
            </a:extLst>
          </p:cNvPr>
          <p:cNvSpPr/>
          <p:nvPr/>
        </p:nvSpPr>
        <p:spPr>
          <a:xfrm>
            <a:off x="0" y="35504"/>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Rectangle: Rounded Corners 29">
            <a:extLst>
              <a:ext uri="{FF2B5EF4-FFF2-40B4-BE49-F238E27FC236}">
                <a16:creationId xmlns:a16="http://schemas.microsoft.com/office/drawing/2014/main" id="{BDBE5365-CB1D-478F-A5F8-A73A0C74AD36}"/>
              </a:ext>
            </a:extLst>
          </p:cNvPr>
          <p:cNvSpPr/>
          <p:nvPr/>
        </p:nvSpPr>
        <p:spPr>
          <a:xfrm>
            <a:off x="1084" y="-56571"/>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 name="Title 7">
            <a:extLst>
              <a:ext uri="{FF2B5EF4-FFF2-40B4-BE49-F238E27FC236}">
                <a16:creationId xmlns:a16="http://schemas.microsoft.com/office/drawing/2014/main" id="{C8DED65A-0F30-44F6-AA1A-ED352D4C789E}"/>
              </a:ext>
            </a:extLst>
          </p:cNvPr>
          <p:cNvSpPr txBox="1">
            <a:spLocks/>
          </p:cNvSpPr>
          <p:nvPr/>
        </p:nvSpPr>
        <p:spPr bwMode="auto">
          <a:xfrm>
            <a:off x="738554" y="1041179"/>
            <a:ext cx="10957292" cy="106176"/>
          </a:xfrm>
          <a:prstGeom prst="rect">
            <a:avLst/>
          </a:prstGeom>
          <a:solidFill>
            <a:srgbClr val="335CB3"/>
          </a:soli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GB" altLang="en-US" sz="4400" dirty="0">
              <a:solidFill>
                <a:prstClr val="black"/>
              </a:solidFill>
              <a:latin typeface="Calibri" panose="020F0502020204030204" pitchFamily="34" charset="0"/>
            </a:endParaRPr>
          </a:p>
        </p:txBody>
      </p:sp>
      <p:sp>
        <p:nvSpPr>
          <p:cNvPr id="15" name="TextBox 14">
            <a:extLst>
              <a:ext uri="{FF2B5EF4-FFF2-40B4-BE49-F238E27FC236}">
                <a16:creationId xmlns:a16="http://schemas.microsoft.com/office/drawing/2014/main" id="{7DCA248E-C14A-42C5-BC82-35AC6413A6D6}"/>
              </a:ext>
            </a:extLst>
          </p:cNvPr>
          <p:cNvSpPr txBox="1"/>
          <p:nvPr/>
        </p:nvSpPr>
        <p:spPr>
          <a:xfrm>
            <a:off x="1260586" y="1569504"/>
            <a:ext cx="10093915" cy="4247317"/>
          </a:xfrm>
          <a:prstGeom prst="rect">
            <a:avLst/>
          </a:prstGeom>
          <a:noFill/>
        </p:spPr>
        <p:txBody>
          <a:bodyPr wrap="square">
            <a:spAutoFit/>
          </a:bodyPr>
          <a:lstStyle/>
          <a:p>
            <a:r>
              <a:rPr lang="en-GB" sz="2400" dirty="0">
                <a:solidFill>
                  <a:schemeClr val="accent1">
                    <a:lumMod val="50000"/>
                  </a:schemeClr>
                </a:solidFill>
                <a:latin typeface="HandelGothic regular" pitchFamily="2" charset="0"/>
              </a:rPr>
              <a:t>Bulk Tainer Group - Assets</a:t>
            </a:r>
          </a:p>
          <a:p>
            <a:r>
              <a:rPr lang="en-GB" sz="2400" dirty="0">
                <a:solidFill>
                  <a:schemeClr val="accent1">
                    <a:lumMod val="50000"/>
                  </a:schemeClr>
                </a:solidFill>
                <a:latin typeface="HandelGothic regular" pitchFamily="2" charset="0"/>
              </a:rPr>
              <a:t>People</a:t>
            </a:r>
          </a:p>
          <a:p>
            <a:endParaRPr lang="en-GB" sz="2400" b="1" dirty="0">
              <a:solidFill>
                <a:schemeClr val="accent1">
                  <a:lumMod val="50000"/>
                </a:schemeClr>
              </a:solidFill>
              <a:latin typeface="HandelGotDBol"/>
            </a:endParaRPr>
          </a:p>
          <a:p>
            <a:pPr marL="285750" indent="-285750" eaLnBrk="1" hangingPunct="1">
              <a:buBlip>
                <a:blip r:embed="rId3"/>
              </a:buBlip>
            </a:pPr>
            <a:r>
              <a:rPr lang="en-GB" altLang="en-US" sz="2200" dirty="0">
                <a:solidFill>
                  <a:schemeClr val="accent1">
                    <a:lumMod val="50000"/>
                  </a:schemeClr>
                </a:solidFill>
                <a:latin typeface="HandelGotDBol"/>
              </a:rPr>
              <a:t>The Bulk Tainer team are the single most important asset to our success. </a:t>
            </a:r>
          </a:p>
          <a:p>
            <a:pPr eaLnBrk="1" hangingPunct="1"/>
            <a:r>
              <a:rPr lang="en-GB" altLang="en-US" sz="2200" dirty="0">
                <a:solidFill>
                  <a:schemeClr val="accent1">
                    <a:lumMod val="50000"/>
                  </a:schemeClr>
                </a:solidFill>
                <a:latin typeface="HandelGotDBol"/>
              </a:rPr>
              <a:t>     We currently employ 280 people     </a:t>
            </a:r>
          </a:p>
          <a:p>
            <a:pPr eaLnBrk="1" hangingPunct="1"/>
            <a:endParaRPr lang="en-GB" altLang="en-US" sz="2200" dirty="0">
              <a:solidFill>
                <a:schemeClr val="accent1">
                  <a:lumMod val="50000"/>
                </a:schemeClr>
              </a:solidFill>
              <a:latin typeface="HandelGotDBol"/>
            </a:endParaRPr>
          </a:p>
          <a:p>
            <a:pPr marL="285750" indent="-285750">
              <a:buBlip>
                <a:blip r:embed="rId4"/>
              </a:buBlip>
            </a:pPr>
            <a:r>
              <a:rPr lang="en-GB" sz="2200" dirty="0">
                <a:solidFill>
                  <a:schemeClr val="accent1">
                    <a:lumMod val="50000"/>
                  </a:schemeClr>
                </a:solidFill>
                <a:latin typeface="HandelGotDBol"/>
              </a:rPr>
              <a:t>Our primary goal is to continue to grow a first class team of logistics personnel, who are determined, knowledgeable and proud to be part of the Bulk Tainer team within every department, every office and every region we operate across the globe</a:t>
            </a:r>
          </a:p>
          <a:p>
            <a:pPr marL="285750" indent="-285750">
              <a:buBlip>
                <a:blip r:embed="rId4"/>
              </a:buBlip>
            </a:pPr>
            <a:endParaRPr lang="en-GB" sz="2200" dirty="0">
              <a:solidFill>
                <a:schemeClr val="accent1">
                  <a:lumMod val="50000"/>
                </a:schemeClr>
              </a:solidFill>
              <a:latin typeface="HandelGotDBol"/>
            </a:endParaRPr>
          </a:p>
          <a:p>
            <a:pPr marL="285750" indent="-285750">
              <a:buBlip>
                <a:blip r:embed="rId4"/>
              </a:buBlip>
            </a:pPr>
            <a:r>
              <a:rPr lang="en-GB" sz="2200" dirty="0">
                <a:solidFill>
                  <a:schemeClr val="accent1">
                    <a:lumMod val="50000"/>
                  </a:schemeClr>
                </a:solidFill>
                <a:latin typeface="HandelGotDBol"/>
              </a:rPr>
              <a:t>Positive customer feedback and growth demonstrates the service excellence and commitment this team brings</a:t>
            </a:r>
            <a:endParaRPr lang="en-GB" altLang="en-US" sz="2200" dirty="0">
              <a:solidFill>
                <a:schemeClr val="accent1">
                  <a:lumMod val="50000"/>
                </a:schemeClr>
              </a:solidFill>
              <a:latin typeface="HandelGotDBol"/>
            </a:endParaRPr>
          </a:p>
        </p:txBody>
      </p:sp>
      <p:pic>
        <p:nvPicPr>
          <p:cNvPr id="8" name="Picture 7" descr="Text, logo&#10;&#10;Description automatically generated">
            <a:extLst>
              <a:ext uri="{FF2B5EF4-FFF2-40B4-BE49-F238E27FC236}">
                <a16:creationId xmlns:a16="http://schemas.microsoft.com/office/drawing/2014/main" id="{6C9D9ABB-1CBB-5C0C-C1FF-E2A44AF23E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2866" y="230619"/>
            <a:ext cx="2953049" cy="641849"/>
          </a:xfrm>
          <a:prstGeom prst="rect">
            <a:avLst/>
          </a:prstGeom>
        </p:spPr>
      </p:pic>
    </p:spTree>
    <p:extLst>
      <p:ext uri="{BB962C8B-B14F-4D97-AF65-F5344CB8AC3E}">
        <p14:creationId xmlns:p14="http://schemas.microsoft.com/office/powerpoint/2010/main" val="2560211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29">
            <a:extLst>
              <a:ext uri="{FF2B5EF4-FFF2-40B4-BE49-F238E27FC236}">
                <a16:creationId xmlns:a16="http://schemas.microsoft.com/office/drawing/2014/main" id="{CBC2A10D-C970-4B55-AECB-9B17EBBECEEC}"/>
              </a:ext>
            </a:extLst>
          </p:cNvPr>
          <p:cNvSpPr/>
          <p:nvPr/>
        </p:nvSpPr>
        <p:spPr>
          <a:xfrm>
            <a:off x="0" y="35504"/>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Rounded Corners 29">
            <a:extLst>
              <a:ext uri="{FF2B5EF4-FFF2-40B4-BE49-F238E27FC236}">
                <a16:creationId xmlns:a16="http://schemas.microsoft.com/office/drawing/2014/main" id="{BDBE5365-CB1D-478F-A5F8-A73A0C74AD36}"/>
              </a:ext>
            </a:extLst>
          </p:cNvPr>
          <p:cNvSpPr/>
          <p:nvPr/>
        </p:nvSpPr>
        <p:spPr>
          <a:xfrm>
            <a:off x="1084" y="-56571"/>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Bulk </a:t>
            </a:r>
          </a:p>
        </p:txBody>
      </p:sp>
      <p:sp>
        <p:nvSpPr>
          <p:cNvPr id="7" name="Title 7">
            <a:extLst>
              <a:ext uri="{FF2B5EF4-FFF2-40B4-BE49-F238E27FC236}">
                <a16:creationId xmlns:a16="http://schemas.microsoft.com/office/drawing/2014/main" id="{C8DED65A-0F30-44F6-AA1A-ED352D4C789E}"/>
              </a:ext>
            </a:extLst>
          </p:cNvPr>
          <p:cNvSpPr txBox="1">
            <a:spLocks/>
          </p:cNvSpPr>
          <p:nvPr/>
        </p:nvSpPr>
        <p:spPr bwMode="auto">
          <a:xfrm>
            <a:off x="738554" y="1041179"/>
            <a:ext cx="10957292" cy="106176"/>
          </a:xfrm>
          <a:prstGeom prst="rect">
            <a:avLst/>
          </a:prstGeom>
          <a:solidFill>
            <a:srgbClr val="335CB3"/>
          </a:soli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alt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7DCA248E-C14A-42C5-BC82-35AC6413A6D6}"/>
              </a:ext>
            </a:extLst>
          </p:cNvPr>
          <p:cNvSpPr txBox="1"/>
          <p:nvPr/>
        </p:nvSpPr>
        <p:spPr>
          <a:xfrm>
            <a:off x="5878894" y="1691080"/>
            <a:ext cx="6312022" cy="498598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GB" sz="2100" b="0" i="0" u="none" strike="noStrike" kern="1200" cap="none" spc="0" normalizeH="0" baseline="0" noProof="0" dirty="0">
                <a:ln>
                  <a:noFill/>
                </a:ln>
                <a:solidFill>
                  <a:srgbClr val="4472C4">
                    <a:lumMod val="50000"/>
                  </a:srgbClr>
                </a:solidFill>
                <a:effectLst/>
                <a:uLnTx/>
                <a:uFillTx/>
                <a:latin typeface="HandelGotDBol"/>
                <a:ea typeface="+mn-ea"/>
                <a:cs typeface="+mn-cs"/>
              </a:rPr>
              <a:t>Current Fleet size </a:t>
            </a:r>
            <a:r>
              <a:rPr lang="en-GB" sz="2100" dirty="0">
                <a:solidFill>
                  <a:srgbClr val="4472C4">
                    <a:lumMod val="50000"/>
                  </a:srgbClr>
                </a:solidFill>
                <a:latin typeface="HandelGotDBol"/>
              </a:rPr>
              <a:t>9000</a:t>
            </a:r>
            <a:r>
              <a:rPr kumimoji="0" lang="en-GB" sz="2100" b="0" i="0" u="none" strike="noStrike" kern="1200" cap="none" spc="0" normalizeH="0" baseline="0" noProof="0" dirty="0">
                <a:ln>
                  <a:noFill/>
                </a:ln>
                <a:solidFill>
                  <a:srgbClr val="4472C4">
                    <a:lumMod val="50000"/>
                  </a:srgbClr>
                </a:solidFill>
                <a:effectLst/>
                <a:uLnTx/>
                <a:uFillTx/>
                <a:latin typeface="HandelGotDBol"/>
                <a:ea typeface="+mn-ea"/>
                <a:cs typeface="+mn-cs"/>
              </a:rPr>
              <a:t> containers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4472C4">
                  <a:lumMod val="50000"/>
                </a:srgbClr>
              </a:solidFill>
              <a:effectLst/>
              <a:uLnTx/>
              <a:uFillTx/>
              <a:latin typeface="HandelGotDBo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GB" sz="2100" b="0" i="0" u="none" strike="noStrike" kern="1200" cap="none" spc="0" normalizeH="0" baseline="0" noProof="0" dirty="0">
                <a:ln>
                  <a:noFill/>
                </a:ln>
                <a:solidFill>
                  <a:srgbClr val="4472C4">
                    <a:lumMod val="50000"/>
                  </a:srgbClr>
                </a:solidFill>
                <a:effectLst/>
                <a:uLnTx/>
                <a:uFillTx/>
                <a:latin typeface="HandelGotDBol"/>
                <a:ea typeface="+mn-ea"/>
                <a:cs typeface="+mn-cs"/>
              </a:rPr>
              <a:t>BTL continues growing its fleet in a controllable way with a target fleet size of 12,000 containers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4472C4">
                    <a:lumMod val="50000"/>
                  </a:srgbClr>
                </a:solidFill>
                <a:effectLst/>
                <a:uLnTx/>
                <a:uFillTx/>
                <a:latin typeface="HandelGotDBol"/>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GB" sz="2100" b="0" i="0" u="none" strike="noStrike" kern="1200" cap="none" spc="0" normalizeH="0" baseline="0" noProof="0" dirty="0">
                <a:ln>
                  <a:noFill/>
                </a:ln>
                <a:solidFill>
                  <a:srgbClr val="4472C4">
                    <a:lumMod val="50000"/>
                  </a:srgbClr>
                </a:solidFill>
                <a:effectLst/>
                <a:uLnTx/>
                <a:uFillTx/>
                <a:latin typeface="HandelGotDBol"/>
                <a:ea typeface="+mn-ea"/>
                <a:cs typeface="+mn-cs"/>
              </a:rPr>
              <a:t>DS Fleet mainly ranges from 25,000 to 26,000 ltr tanks, with 50% baffled</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GB" sz="2100" b="0" i="0" u="none" strike="noStrike" kern="1200" cap="none" spc="0" normalizeH="0" baseline="0" noProof="0" dirty="0">
              <a:ln>
                <a:noFill/>
              </a:ln>
              <a:solidFill>
                <a:srgbClr val="4472C4">
                  <a:lumMod val="50000"/>
                </a:srgbClr>
              </a:solidFill>
              <a:effectLst/>
              <a:uLnTx/>
              <a:uFillTx/>
              <a:latin typeface="HandelGotDBo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GB" sz="2100" b="0" i="0" u="none" strike="noStrike" kern="1200" cap="none" spc="0" normalizeH="0" baseline="0" noProof="0" dirty="0">
                <a:ln>
                  <a:noFill/>
                </a:ln>
                <a:solidFill>
                  <a:srgbClr val="4472C4">
                    <a:lumMod val="50000"/>
                  </a:srgbClr>
                </a:solidFill>
                <a:effectLst/>
                <a:uLnTx/>
                <a:uFillTx/>
                <a:latin typeface="HandelGotDBol"/>
                <a:ea typeface="+mn-ea"/>
                <a:cs typeface="+mn-cs"/>
              </a:rPr>
              <a:t>SS Fleet ranges from 25,000 &amp; 26,000 ltr 20fts and a swap-body fleet from 31,000 to 35,000 ltr with 50% baffled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4472C4">
                  <a:lumMod val="50000"/>
                </a:srgbClr>
              </a:solidFill>
              <a:effectLst/>
              <a:uLnTx/>
              <a:uFillTx/>
              <a:latin typeface="HandelGotDBo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GB" sz="2100" b="0" i="0" u="none" strike="noStrike" kern="1200" cap="none" spc="0" normalizeH="0" baseline="0" noProof="0" dirty="0">
                <a:ln>
                  <a:noFill/>
                </a:ln>
                <a:solidFill>
                  <a:srgbClr val="4472C4">
                    <a:lumMod val="50000"/>
                  </a:srgbClr>
                </a:solidFill>
                <a:effectLst/>
                <a:uLnTx/>
                <a:uFillTx/>
                <a:latin typeface="HandelGotDBol"/>
                <a:ea typeface="+mn-ea"/>
                <a:cs typeface="+mn-cs"/>
              </a:rPr>
              <a:t>All swap-body tanks and a proportion of 20ft tanks have ground operated vent lines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50000"/>
                </a:srgbClr>
              </a:solidFill>
              <a:effectLst/>
              <a:uLnTx/>
              <a:uFillTx/>
              <a:latin typeface="HandelGotDBol"/>
              <a:ea typeface="+mn-ea"/>
              <a:cs typeface="+mn-cs"/>
            </a:endParaRPr>
          </a:p>
        </p:txBody>
      </p:sp>
      <p:sp>
        <p:nvSpPr>
          <p:cNvPr id="10" name="TextBox 10">
            <a:extLst>
              <a:ext uri="{FF2B5EF4-FFF2-40B4-BE49-F238E27FC236}">
                <a16:creationId xmlns:a16="http://schemas.microsoft.com/office/drawing/2014/main" id="{3EE67BBC-30D7-48A9-B52A-815EF8B66CC3}"/>
              </a:ext>
            </a:extLst>
          </p:cNvPr>
          <p:cNvSpPr txBox="1"/>
          <p:nvPr/>
        </p:nvSpPr>
        <p:spPr>
          <a:xfrm>
            <a:off x="999911" y="1623815"/>
            <a:ext cx="447725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i="0" u="none" strike="noStrike" kern="1200" cap="none" spc="0" normalizeH="0" baseline="0" noProof="0" dirty="0">
                <a:ln>
                  <a:noFill/>
                </a:ln>
                <a:solidFill>
                  <a:srgbClr val="4472C4">
                    <a:lumMod val="50000"/>
                  </a:srgbClr>
                </a:solidFill>
                <a:effectLst/>
                <a:uLnTx/>
                <a:uFillTx/>
                <a:latin typeface="HandelGothic regular" pitchFamily="2" charset="0"/>
                <a:ea typeface="+mn-ea"/>
                <a:cs typeface="+mn-cs"/>
              </a:rPr>
              <a:t>Bulk Tainer Logistics - Assets  Fleet details</a:t>
            </a:r>
          </a:p>
        </p:txBody>
      </p:sp>
      <p:pic>
        <p:nvPicPr>
          <p:cNvPr id="3" name="Picture 2" descr="A picture containing text, sky&#10;&#10;Description automatically generated">
            <a:extLst>
              <a:ext uri="{FF2B5EF4-FFF2-40B4-BE49-F238E27FC236}">
                <a16:creationId xmlns:a16="http://schemas.microsoft.com/office/drawing/2014/main" id="{4FCA62E0-FD21-504B-6F6E-9F10E8C8059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8554" y="2679314"/>
            <a:ext cx="4899201" cy="3680347"/>
          </a:xfrm>
          <a:prstGeom prst="rect">
            <a:avLst/>
          </a:prstGeom>
          <a:effectLst>
            <a:softEdge rad="63500"/>
          </a:effectLst>
        </p:spPr>
      </p:pic>
      <p:pic>
        <p:nvPicPr>
          <p:cNvPr id="13" name="Picture 12" descr="A picture containing text&#10;&#10;Description automatically generated">
            <a:extLst>
              <a:ext uri="{FF2B5EF4-FFF2-40B4-BE49-F238E27FC236}">
                <a16:creationId xmlns:a16="http://schemas.microsoft.com/office/drawing/2014/main" id="{81FB24A6-32E0-CDA0-D714-D4B039CA008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59059" y="180940"/>
            <a:ext cx="2820075" cy="641849"/>
          </a:xfrm>
          <a:prstGeom prst="rect">
            <a:avLst/>
          </a:prstGeom>
        </p:spPr>
      </p:pic>
      <p:pic>
        <p:nvPicPr>
          <p:cNvPr id="6" name="Picture 5" descr="Text, logo&#10;&#10;Description automatically generated">
            <a:extLst>
              <a:ext uri="{FF2B5EF4-FFF2-40B4-BE49-F238E27FC236}">
                <a16:creationId xmlns:a16="http://schemas.microsoft.com/office/drawing/2014/main" id="{D703D0A8-01ED-0A66-076F-905419403ED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2866" y="230619"/>
            <a:ext cx="2953049" cy="641849"/>
          </a:xfrm>
          <a:prstGeom prst="rect">
            <a:avLst/>
          </a:prstGeom>
        </p:spPr>
      </p:pic>
    </p:spTree>
    <p:extLst>
      <p:ext uri="{BB962C8B-B14F-4D97-AF65-F5344CB8AC3E}">
        <p14:creationId xmlns:p14="http://schemas.microsoft.com/office/powerpoint/2010/main" val="969435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8000"/>
            <a:lum/>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a:ext>
            </a:extLst>
          </a:blip>
          <a:srcRect/>
          <a:stretch>
            <a:fillRect l="-7000" r="-17000" b="-2000"/>
          </a:stretch>
        </a:blipFill>
        <a:effectLst/>
      </p:bgPr>
    </p:bg>
    <p:spTree>
      <p:nvGrpSpPr>
        <p:cNvPr id="1" name=""/>
        <p:cNvGrpSpPr/>
        <p:nvPr/>
      </p:nvGrpSpPr>
      <p:grpSpPr>
        <a:xfrm>
          <a:off x="0" y="0"/>
          <a:ext cx="0" cy="0"/>
          <a:chOff x="0" y="0"/>
          <a:chExt cx="0" cy="0"/>
        </a:xfrm>
      </p:grpSpPr>
      <p:sp>
        <p:nvSpPr>
          <p:cNvPr id="4" name="Rectangle: Rounded Corners 29">
            <a:extLst>
              <a:ext uri="{FF2B5EF4-FFF2-40B4-BE49-F238E27FC236}">
                <a16:creationId xmlns:a16="http://schemas.microsoft.com/office/drawing/2014/main" id="{CBC2A10D-C970-4B55-AECB-9B17EBBECEEC}"/>
              </a:ext>
            </a:extLst>
          </p:cNvPr>
          <p:cNvSpPr/>
          <p:nvPr/>
        </p:nvSpPr>
        <p:spPr>
          <a:xfrm>
            <a:off x="0" y="35504"/>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Rectangle: Rounded Corners 29">
            <a:extLst>
              <a:ext uri="{FF2B5EF4-FFF2-40B4-BE49-F238E27FC236}">
                <a16:creationId xmlns:a16="http://schemas.microsoft.com/office/drawing/2014/main" id="{BDBE5365-CB1D-478F-A5F8-A73A0C74AD36}"/>
              </a:ext>
            </a:extLst>
          </p:cNvPr>
          <p:cNvSpPr/>
          <p:nvPr/>
        </p:nvSpPr>
        <p:spPr>
          <a:xfrm>
            <a:off x="1084" y="-56571"/>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 name="Title 7">
            <a:extLst>
              <a:ext uri="{FF2B5EF4-FFF2-40B4-BE49-F238E27FC236}">
                <a16:creationId xmlns:a16="http://schemas.microsoft.com/office/drawing/2014/main" id="{C8DED65A-0F30-44F6-AA1A-ED352D4C789E}"/>
              </a:ext>
            </a:extLst>
          </p:cNvPr>
          <p:cNvSpPr txBox="1">
            <a:spLocks/>
          </p:cNvSpPr>
          <p:nvPr/>
        </p:nvSpPr>
        <p:spPr bwMode="auto">
          <a:xfrm>
            <a:off x="738554" y="1041179"/>
            <a:ext cx="10957292" cy="106176"/>
          </a:xfrm>
          <a:prstGeom prst="rect">
            <a:avLst/>
          </a:prstGeom>
          <a:solidFill>
            <a:srgbClr val="335CB3"/>
          </a:soli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GB" altLang="en-US" sz="4400" dirty="0">
              <a:solidFill>
                <a:prstClr val="black"/>
              </a:solidFill>
              <a:latin typeface="Calibri" panose="020F0502020204030204" pitchFamily="34" charset="0"/>
            </a:endParaRPr>
          </a:p>
        </p:txBody>
      </p:sp>
      <p:sp>
        <p:nvSpPr>
          <p:cNvPr id="15" name="TextBox 14">
            <a:extLst>
              <a:ext uri="{FF2B5EF4-FFF2-40B4-BE49-F238E27FC236}">
                <a16:creationId xmlns:a16="http://schemas.microsoft.com/office/drawing/2014/main" id="{7DCA248E-C14A-42C5-BC82-35AC6413A6D6}"/>
              </a:ext>
            </a:extLst>
          </p:cNvPr>
          <p:cNvSpPr txBox="1"/>
          <p:nvPr/>
        </p:nvSpPr>
        <p:spPr>
          <a:xfrm>
            <a:off x="5270034" y="1718184"/>
            <a:ext cx="6837755" cy="4278094"/>
          </a:xfrm>
          <a:prstGeom prst="rect">
            <a:avLst/>
          </a:prstGeom>
          <a:noFill/>
        </p:spPr>
        <p:txBody>
          <a:bodyPr wrap="square">
            <a:spAutoFit/>
          </a:bodyPr>
          <a:lstStyle/>
          <a:p>
            <a:r>
              <a:rPr lang="en-GB" sz="2400" dirty="0">
                <a:solidFill>
                  <a:schemeClr val="accent1">
                    <a:lumMod val="50000"/>
                  </a:schemeClr>
                </a:solidFill>
                <a:latin typeface="HandelGothic regular" pitchFamily="2" charset="0"/>
              </a:rPr>
              <a:t>Bulk Tainer Logistics – Assets</a:t>
            </a:r>
          </a:p>
          <a:p>
            <a:r>
              <a:rPr lang="en-GB" sz="2400" dirty="0">
                <a:solidFill>
                  <a:schemeClr val="accent1">
                    <a:lumMod val="50000"/>
                  </a:schemeClr>
                </a:solidFill>
                <a:latin typeface="HandelGothic regular" pitchFamily="2" charset="0"/>
              </a:rPr>
              <a:t>Systems</a:t>
            </a:r>
          </a:p>
          <a:p>
            <a:endParaRPr lang="en-GB" sz="2400" b="1" dirty="0">
              <a:solidFill>
                <a:schemeClr val="accent1">
                  <a:lumMod val="50000"/>
                </a:schemeClr>
              </a:solidFill>
              <a:latin typeface="HandelGotDBol"/>
            </a:endParaRPr>
          </a:p>
          <a:p>
            <a:pPr marL="285750" indent="-285750">
              <a:buBlip>
                <a:blip r:embed="rId4"/>
              </a:buBlip>
            </a:pPr>
            <a:r>
              <a:rPr lang="en-GB" sz="2200" dirty="0">
                <a:solidFill>
                  <a:schemeClr val="accent1">
                    <a:lumMod val="50000"/>
                  </a:schemeClr>
                </a:solidFill>
                <a:latin typeface="HandelGotDBol"/>
              </a:rPr>
              <a:t>Bulk Tainer bespoke Tank Planning System</a:t>
            </a:r>
          </a:p>
          <a:p>
            <a:pPr marL="285750" indent="-285750">
              <a:buBlip>
                <a:blip r:embed="rId4"/>
              </a:buBlip>
            </a:pPr>
            <a:r>
              <a:rPr lang="en-GB" sz="2200" dirty="0">
                <a:solidFill>
                  <a:schemeClr val="accent1">
                    <a:lumMod val="50000"/>
                  </a:schemeClr>
                </a:solidFill>
                <a:latin typeface="HandelGotDBol"/>
              </a:rPr>
              <a:t>Electronic invoicing</a:t>
            </a:r>
          </a:p>
          <a:p>
            <a:pPr marL="285750" indent="-285750">
              <a:buBlip>
                <a:blip r:embed="rId4"/>
              </a:buBlip>
            </a:pPr>
            <a:r>
              <a:rPr lang="en-GB" sz="2200" dirty="0">
                <a:solidFill>
                  <a:schemeClr val="accent1">
                    <a:lumMod val="50000"/>
                  </a:schemeClr>
                </a:solidFill>
                <a:latin typeface="HandelGotDBol"/>
              </a:rPr>
              <a:t>Secure tracking </a:t>
            </a:r>
          </a:p>
          <a:p>
            <a:pPr marL="285750" indent="-285750">
              <a:buBlip>
                <a:blip r:embed="rId4"/>
              </a:buBlip>
            </a:pPr>
            <a:r>
              <a:rPr lang="en-GB" sz="2200" dirty="0">
                <a:solidFill>
                  <a:schemeClr val="accent1">
                    <a:lumMod val="50000"/>
                  </a:schemeClr>
                </a:solidFill>
                <a:latin typeface="HandelGotDBol"/>
              </a:rPr>
              <a:t>B to B connectivity </a:t>
            </a:r>
          </a:p>
          <a:p>
            <a:pPr marL="285750" indent="-285750">
              <a:buBlip>
                <a:blip r:embed="rId4"/>
              </a:buBlip>
            </a:pPr>
            <a:r>
              <a:rPr lang="en-GB" sz="2200" dirty="0">
                <a:solidFill>
                  <a:schemeClr val="accent1">
                    <a:lumMod val="50000"/>
                  </a:schemeClr>
                </a:solidFill>
                <a:latin typeface="HandelGotDBol"/>
              </a:rPr>
              <a:t>Customer access</a:t>
            </a:r>
          </a:p>
          <a:p>
            <a:pPr marL="285750" indent="-285750">
              <a:buBlip>
                <a:blip r:embed="rId4"/>
              </a:buBlip>
            </a:pPr>
            <a:r>
              <a:rPr lang="en-GB" sz="2200" dirty="0">
                <a:solidFill>
                  <a:schemeClr val="accent1">
                    <a:lumMod val="50000"/>
                  </a:schemeClr>
                </a:solidFill>
                <a:latin typeface="HandelGotDBol"/>
              </a:rPr>
              <a:t>No client software required</a:t>
            </a:r>
          </a:p>
          <a:p>
            <a:pPr marL="285750" indent="-285750">
              <a:buBlip>
                <a:blip r:embed="rId4"/>
              </a:buBlip>
            </a:pPr>
            <a:r>
              <a:rPr lang="en-GB" sz="2200" dirty="0">
                <a:solidFill>
                  <a:schemeClr val="accent1">
                    <a:lumMod val="50000"/>
                  </a:schemeClr>
                </a:solidFill>
                <a:latin typeface="HandelGotDBol"/>
              </a:rPr>
              <a:t>GPS project integrating directly to planning system</a:t>
            </a:r>
          </a:p>
          <a:p>
            <a:pPr marL="285750" indent="-285750">
              <a:buBlip>
                <a:blip r:embed="rId4"/>
              </a:buBlip>
            </a:pPr>
            <a:endParaRPr lang="en-GB" sz="2400" dirty="0">
              <a:solidFill>
                <a:schemeClr val="accent1">
                  <a:lumMod val="50000"/>
                </a:schemeClr>
              </a:solidFill>
              <a:latin typeface="HandelGotDBol"/>
            </a:endParaRPr>
          </a:p>
          <a:p>
            <a:pPr eaLnBrk="1" hangingPunct="1"/>
            <a:endParaRPr lang="en-GB" altLang="en-US" sz="2200" dirty="0">
              <a:solidFill>
                <a:schemeClr val="accent1">
                  <a:lumMod val="50000"/>
                </a:schemeClr>
              </a:solidFill>
              <a:latin typeface="HandelGotDBol"/>
            </a:endParaRPr>
          </a:p>
        </p:txBody>
      </p:sp>
      <p:pic>
        <p:nvPicPr>
          <p:cNvPr id="12" name="Content Placeholder 4" descr="A picture containing person, electronics&#10;&#10;Description automatically generated">
            <a:extLst>
              <a:ext uri="{FF2B5EF4-FFF2-40B4-BE49-F238E27FC236}">
                <a16:creationId xmlns:a16="http://schemas.microsoft.com/office/drawing/2014/main" id="{D066C2D8-2C02-281D-7C7D-751CF408A2E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40266" y="1718184"/>
            <a:ext cx="4536000" cy="4615933"/>
          </a:xfrm>
          <a:prstGeom prst="rect">
            <a:avLst/>
          </a:prstGeom>
          <a:effectLst>
            <a:softEdge rad="88900"/>
          </a:effectLst>
        </p:spPr>
      </p:pic>
      <p:pic>
        <p:nvPicPr>
          <p:cNvPr id="13" name="Picture 12" descr="Text, logo&#10;&#10;Description automatically generated">
            <a:extLst>
              <a:ext uri="{FF2B5EF4-FFF2-40B4-BE49-F238E27FC236}">
                <a16:creationId xmlns:a16="http://schemas.microsoft.com/office/drawing/2014/main" id="{39C8C31B-947B-E065-8741-183753313A4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2866" y="230619"/>
            <a:ext cx="2953049" cy="641849"/>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BA18C240-A1C2-1410-3497-4E49E087AE2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859059" y="180940"/>
            <a:ext cx="2820075" cy="641849"/>
          </a:xfrm>
          <a:prstGeom prst="rect">
            <a:avLst/>
          </a:prstGeom>
        </p:spPr>
      </p:pic>
    </p:spTree>
    <p:extLst>
      <p:ext uri="{BB962C8B-B14F-4D97-AF65-F5344CB8AC3E}">
        <p14:creationId xmlns:p14="http://schemas.microsoft.com/office/powerpoint/2010/main" val="1787547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29">
            <a:extLst>
              <a:ext uri="{FF2B5EF4-FFF2-40B4-BE49-F238E27FC236}">
                <a16:creationId xmlns:a16="http://schemas.microsoft.com/office/drawing/2014/main" id="{CBC2A10D-C970-4B55-AECB-9B17EBBECEEC}"/>
              </a:ext>
            </a:extLst>
          </p:cNvPr>
          <p:cNvSpPr/>
          <p:nvPr/>
        </p:nvSpPr>
        <p:spPr>
          <a:xfrm>
            <a:off x="0" y="35504"/>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Rectangle: Rounded Corners 29">
            <a:extLst>
              <a:ext uri="{FF2B5EF4-FFF2-40B4-BE49-F238E27FC236}">
                <a16:creationId xmlns:a16="http://schemas.microsoft.com/office/drawing/2014/main" id="{BDBE5365-CB1D-478F-A5F8-A73A0C74AD36}"/>
              </a:ext>
            </a:extLst>
          </p:cNvPr>
          <p:cNvSpPr/>
          <p:nvPr/>
        </p:nvSpPr>
        <p:spPr>
          <a:xfrm>
            <a:off x="1084" y="-56571"/>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 name="Title 7">
            <a:extLst>
              <a:ext uri="{FF2B5EF4-FFF2-40B4-BE49-F238E27FC236}">
                <a16:creationId xmlns:a16="http://schemas.microsoft.com/office/drawing/2014/main" id="{C8DED65A-0F30-44F6-AA1A-ED352D4C789E}"/>
              </a:ext>
            </a:extLst>
          </p:cNvPr>
          <p:cNvSpPr txBox="1">
            <a:spLocks/>
          </p:cNvSpPr>
          <p:nvPr/>
        </p:nvSpPr>
        <p:spPr bwMode="auto">
          <a:xfrm>
            <a:off x="738554" y="1041179"/>
            <a:ext cx="10957292" cy="106176"/>
          </a:xfrm>
          <a:prstGeom prst="rect">
            <a:avLst/>
          </a:prstGeom>
          <a:solidFill>
            <a:srgbClr val="335CB3"/>
          </a:soli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GB" altLang="en-US" sz="4400" dirty="0">
              <a:solidFill>
                <a:prstClr val="black"/>
              </a:solidFill>
              <a:latin typeface="Calibri" panose="020F0502020204030204" pitchFamily="34" charset="0"/>
            </a:endParaRPr>
          </a:p>
        </p:txBody>
      </p:sp>
      <p:sp>
        <p:nvSpPr>
          <p:cNvPr id="13" name="TextBox 12">
            <a:extLst>
              <a:ext uri="{FF2B5EF4-FFF2-40B4-BE49-F238E27FC236}">
                <a16:creationId xmlns:a16="http://schemas.microsoft.com/office/drawing/2014/main" id="{E2F82337-8C4B-4084-BC5E-A4B9D2F9EE77}"/>
              </a:ext>
            </a:extLst>
          </p:cNvPr>
          <p:cNvSpPr txBox="1"/>
          <p:nvPr/>
        </p:nvSpPr>
        <p:spPr>
          <a:xfrm>
            <a:off x="1429441" y="3977432"/>
            <a:ext cx="4228140" cy="2554545"/>
          </a:xfrm>
          <a:prstGeom prst="rect">
            <a:avLst/>
          </a:prstGeom>
          <a:noFill/>
        </p:spPr>
        <p:txBody>
          <a:bodyPr wrap="square">
            <a:spAutoFit/>
          </a:bodyPr>
          <a:lstStyle/>
          <a:p>
            <a:pPr eaLnBrk="1" hangingPunct="1"/>
            <a:r>
              <a:rPr lang="en-GB" altLang="en-US" sz="2000" dirty="0">
                <a:solidFill>
                  <a:schemeClr val="accent1">
                    <a:lumMod val="50000"/>
                  </a:schemeClr>
                </a:solidFill>
                <a:latin typeface="HandelGotDLig" pitchFamily="34" charset="0"/>
              </a:rPr>
              <a:t>Bulk Tainer Offices:</a:t>
            </a:r>
          </a:p>
          <a:p>
            <a:pPr marL="285750" indent="-285750" eaLnBrk="1" hangingPunct="1">
              <a:buBlip>
                <a:blip r:embed="rId3"/>
              </a:buBlip>
            </a:pPr>
            <a:r>
              <a:rPr lang="en-GB" altLang="en-US" sz="2000" dirty="0">
                <a:solidFill>
                  <a:schemeClr val="accent1">
                    <a:lumMod val="50000"/>
                  </a:schemeClr>
                </a:solidFill>
                <a:latin typeface="HandelGotDLig" pitchFamily="34" charset="0"/>
              </a:rPr>
              <a:t>UK (Head Office)</a:t>
            </a:r>
          </a:p>
          <a:p>
            <a:pPr marL="285750" indent="-285750" eaLnBrk="1" hangingPunct="1">
              <a:buBlip>
                <a:blip r:embed="rId3"/>
              </a:buBlip>
            </a:pPr>
            <a:r>
              <a:rPr lang="en-GB" altLang="en-US" sz="2000" dirty="0">
                <a:solidFill>
                  <a:schemeClr val="accent1">
                    <a:lumMod val="50000"/>
                  </a:schemeClr>
                </a:solidFill>
                <a:latin typeface="HandelGotDLig" pitchFamily="34" charset="0"/>
              </a:rPr>
              <a:t>Belgium	Norway</a:t>
            </a:r>
          </a:p>
          <a:p>
            <a:pPr marL="285750" indent="-285750" eaLnBrk="1" hangingPunct="1">
              <a:buBlip>
                <a:blip r:embed="rId3"/>
              </a:buBlip>
            </a:pPr>
            <a:r>
              <a:rPr lang="en-GB" altLang="en-US" sz="2000" dirty="0">
                <a:solidFill>
                  <a:schemeClr val="accent1">
                    <a:lumMod val="50000"/>
                  </a:schemeClr>
                </a:solidFill>
                <a:latin typeface="HandelGotDLig" pitchFamily="34" charset="0"/>
              </a:rPr>
              <a:t>Poland	France</a:t>
            </a:r>
          </a:p>
          <a:p>
            <a:pPr marL="285750" indent="-285750" eaLnBrk="1" hangingPunct="1">
              <a:buBlip>
                <a:blip r:embed="rId3"/>
              </a:buBlip>
            </a:pPr>
            <a:r>
              <a:rPr lang="en-GB" altLang="en-US" sz="2000" dirty="0">
                <a:solidFill>
                  <a:schemeClr val="accent1">
                    <a:lumMod val="50000"/>
                  </a:schemeClr>
                </a:solidFill>
                <a:latin typeface="HandelGotDLig" pitchFamily="34" charset="0"/>
              </a:rPr>
              <a:t>Spain		Dubai</a:t>
            </a:r>
          </a:p>
          <a:p>
            <a:pPr marL="285750" indent="-285750" eaLnBrk="1" hangingPunct="1">
              <a:buBlip>
                <a:blip r:embed="rId3"/>
              </a:buBlip>
            </a:pPr>
            <a:r>
              <a:rPr lang="en-GB" altLang="en-US" sz="2000" dirty="0">
                <a:solidFill>
                  <a:schemeClr val="accent1">
                    <a:lumMod val="50000"/>
                  </a:schemeClr>
                </a:solidFill>
                <a:latin typeface="HandelGotDLig" pitchFamily="34" charset="0"/>
              </a:rPr>
              <a:t>Italy		China</a:t>
            </a:r>
          </a:p>
          <a:p>
            <a:pPr marL="285750" indent="-285750" eaLnBrk="1" hangingPunct="1">
              <a:buBlip>
                <a:blip r:embed="rId3"/>
              </a:buBlip>
            </a:pPr>
            <a:r>
              <a:rPr lang="en-GB" altLang="en-US" sz="2000" dirty="0">
                <a:solidFill>
                  <a:schemeClr val="accent1">
                    <a:lumMod val="50000"/>
                  </a:schemeClr>
                </a:solidFill>
                <a:latin typeface="HandelGotDLig" pitchFamily="34" charset="0"/>
              </a:rPr>
              <a:t>Finland	Singapore</a:t>
            </a:r>
          </a:p>
          <a:p>
            <a:pPr marL="285750" indent="-285750" eaLnBrk="1" hangingPunct="1">
              <a:buBlip>
                <a:blip r:embed="rId3"/>
              </a:buBlip>
            </a:pPr>
            <a:r>
              <a:rPr lang="en-GB" altLang="en-US" sz="2000" dirty="0">
                <a:solidFill>
                  <a:schemeClr val="accent1">
                    <a:lumMod val="50000"/>
                  </a:schemeClr>
                </a:solidFill>
                <a:latin typeface="HandelGotDLig" pitchFamily="34" charset="0"/>
              </a:rPr>
              <a:t>Sweden 	United States</a:t>
            </a:r>
          </a:p>
        </p:txBody>
      </p:sp>
      <p:sp>
        <p:nvSpPr>
          <p:cNvPr id="8" name="TextBox 7">
            <a:extLst>
              <a:ext uri="{FF2B5EF4-FFF2-40B4-BE49-F238E27FC236}">
                <a16:creationId xmlns:a16="http://schemas.microsoft.com/office/drawing/2014/main" id="{C97824CC-5434-4174-A9AF-6CCE968B4084}"/>
              </a:ext>
            </a:extLst>
          </p:cNvPr>
          <p:cNvSpPr txBox="1"/>
          <p:nvPr/>
        </p:nvSpPr>
        <p:spPr>
          <a:xfrm>
            <a:off x="5030711" y="3977432"/>
            <a:ext cx="6097836" cy="2554545"/>
          </a:xfrm>
          <a:prstGeom prst="rect">
            <a:avLst/>
          </a:prstGeom>
          <a:noFill/>
        </p:spPr>
        <p:txBody>
          <a:bodyPr wrap="square">
            <a:spAutoFit/>
          </a:bodyPr>
          <a:lstStyle/>
          <a:p>
            <a:pPr eaLnBrk="1" hangingPunct="1"/>
            <a:r>
              <a:rPr lang="en-GB" altLang="en-US" sz="2000" dirty="0">
                <a:solidFill>
                  <a:schemeClr val="accent1">
                    <a:lumMod val="50000"/>
                  </a:schemeClr>
                </a:solidFill>
                <a:latin typeface="HandelGotDLig" pitchFamily="34" charset="0"/>
              </a:rPr>
              <a:t>Operating across all regions:</a:t>
            </a:r>
          </a:p>
          <a:p>
            <a:pPr marL="285750" indent="-285750" eaLnBrk="1" hangingPunct="1">
              <a:buBlip>
                <a:blip r:embed="rId3"/>
              </a:buBlip>
            </a:pPr>
            <a:r>
              <a:rPr lang="en-GB" altLang="en-US" sz="2000" dirty="0">
                <a:solidFill>
                  <a:schemeClr val="accent1">
                    <a:lumMod val="50000"/>
                  </a:schemeClr>
                </a:solidFill>
                <a:latin typeface="HandelGotDLig" pitchFamily="34" charset="0"/>
              </a:rPr>
              <a:t>North / South / East Europe</a:t>
            </a:r>
          </a:p>
          <a:p>
            <a:pPr marL="285750" indent="-285750" eaLnBrk="1" hangingPunct="1">
              <a:buBlip>
                <a:blip r:embed="rId3"/>
              </a:buBlip>
            </a:pPr>
            <a:r>
              <a:rPr lang="en-GB" altLang="en-US" sz="2000" dirty="0">
                <a:solidFill>
                  <a:schemeClr val="accent1">
                    <a:lumMod val="50000"/>
                  </a:schemeClr>
                </a:solidFill>
                <a:latin typeface="HandelGotDLig" pitchFamily="34" charset="0"/>
              </a:rPr>
              <a:t>Mediterranean Region</a:t>
            </a:r>
          </a:p>
          <a:p>
            <a:pPr marL="285750" indent="-285750" eaLnBrk="1" hangingPunct="1">
              <a:buBlip>
                <a:blip r:embed="rId3"/>
              </a:buBlip>
            </a:pPr>
            <a:r>
              <a:rPr lang="en-GB" altLang="en-US" sz="2000" dirty="0">
                <a:solidFill>
                  <a:schemeClr val="accent1">
                    <a:lumMod val="50000"/>
                  </a:schemeClr>
                </a:solidFill>
                <a:latin typeface="HandelGotDLig" pitchFamily="34" charset="0"/>
              </a:rPr>
              <a:t>Baltic Region</a:t>
            </a:r>
          </a:p>
          <a:p>
            <a:pPr marL="285750" indent="-285750" eaLnBrk="1" hangingPunct="1">
              <a:buBlip>
                <a:blip r:embed="rId3"/>
              </a:buBlip>
            </a:pPr>
            <a:r>
              <a:rPr lang="en-GB" altLang="en-US" sz="2000" dirty="0">
                <a:solidFill>
                  <a:schemeClr val="accent1">
                    <a:lumMod val="50000"/>
                  </a:schemeClr>
                </a:solidFill>
                <a:latin typeface="HandelGotDLig" pitchFamily="34" charset="0"/>
              </a:rPr>
              <a:t>Middle East / India</a:t>
            </a:r>
          </a:p>
          <a:p>
            <a:pPr marL="285750" indent="-285750" eaLnBrk="1" hangingPunct="1">
              <a:buBlip>
                <a:blip r:embed="rId3"/>
              </a:buBlip>
            </a:pPr>
            <a:r>
              <a:rPr lang="en-GB" altLang="en-US" sz="2000" dirty="0">
                <a:solidFill>
                  <a:schemeClr val="accent1">
                    <a:lumMod val="50000"/>
                  </a:schemeClr>
                </a:solidFill>
                <a:latin typeface="HandelGotDLig" pitchFamily="34" charset="0"/>
              </a:rPr>
              <a:t>Asia Pacific</a:t>
            </a:r>
          </a:p>
          <a:p>
            <a:pPr marL="285750" indent="-285750" eaLnBrk="1" hangingPunct="1">
              <a:buBlip>
                <a:blip r:embed="rId3"/>
              </a:buBlip>
            </a:pPr>
            <a:r>
              <a:rPr lang="en-GB" altLang="en-US" sz="2000" dirty="0">
                <a:solidFill>
                  <a:schemeClr val="accent1">
                    <a:lumMod val="50000"/>
                  </a:schemeClr>
                </a:solidFill>
                <a:latin typeface="HandelGotDLig" pitchFamily="34" charset="0"/>
              </a:rPr>
              <a:t>North America</a:t>
            </a:r>
          </a:p>
          <a:p>
            <a:pPr marL="285750" indent="-285750" eaLnBrk="1" hangingPunct="1">
              <a:buBlip>
                <a:blip r:embed="rId3"/>
              </a:buBlip>
            </a:pPr>
            <a:r>
              <a:rPr lang="en-GB" altLang="en-US" sz="2000" dirty="0">
                <a:solidFill>
                  <a:schemeClr val="accent1">
                    <a:lumMod val="50000"/>
                  </a:schemeClr>
                </a:solidFill>
                <a:latin typeface="HandelGotDLig" pitchFamily="34" charset="0"/>
              </a:rPr>
              <a:t>LATAM</a:t>
            </a:r>
          </a:p>
        </p:txBody>
      </p:sp>
      <p:pic>
        <p:nvPicPr>
          <p:cNvPr id="10" name="Picture 9">
            <a:extLst>
              <a:ext uri="{FF2B5EF4-FFF2-40B4-BE49-F238E27FC236}">
                <a16:creationId xmlns:a16="http://schemas.microsoft.com/office/drawing/2014/main" id="{797FDE97-F25C-4B1B-9B92-E96D0C1D2F5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10982" y="1849547"/>
            <a:ext cx="8568952" cy="3069095"/>
          </a:xfrm>
          <a:prstGeom prst="rect">
            <a:avLst/>
          </a:prstGeom>
        </p:spPr>
      </p:pic>
      <p:sp>
        <p:nvSpPr>
          <p:cNvPr id="11" name="TextBox 10">
            <a:extLst>
              <a:ext uri="{FF2B5EF4-FFF2-40B4-BE49-F238E27FC236}">
                <a16:creationId xmlns:a16="http://schemas.microsoft.com/office/drawing/2014/main" id="{97ECE4B0-4481-46E1-BA90-84FAEB8F96CB}"/>
              </a:ext>
            </a:extLst>
          </p:cNvPr>
          <p:cNvSpPr txBox="1"/>
          <p:nvPr/>
        </p:nvSpPr>
        <p:spPr>
          <a:xfrm>
            <a:off x="1046603" y="1387882"/>
            <a:ext cx="9650776" cy="461665"/>
          </a:xfrm>
          <a:prstGeom prst="rect">
            <a:avLst/>
          </a:prstGeom>
          <a:noFill/>
        </p:spPr>
        <p:txBody>
          <a:bodyPr wrap="square">
            <a:spAutoFit/>
          </a:bodyPr>
          <a:lstStyle/>
          <a:p>
            <a:pPr eaLnBrk="1" hangingPunct="1"/>
            <a:r>
              <a:rPr lang="en-GB" altLang="en-US" sz="2400" dirty="0">
                <a:solidFill>
                  <a:schemeClr val="accent1">
                    <a:lumMod val="50000"/>
                  </a:schemeClr>
                </a:solidFill>
                <a:latin typeface="HandelGothic regular" pitchFamily="2" charset="0"/>
              </a:rPr>
              <a:t>Bulk Tainer Logistics – BTL OFFICES &amp; MARKET COVERAGE </a:t>
            </a:r>
          </a:p>
        </p:txBody>
      </p:sp>
      <p:pic>
        <p:nvPicPr>
          <p:cNvPr id="12" name="Picture 11" descr="Text, logo&#10;&#10;Description automatically generated">
            <a:extLst>
              <a:ext uri="{FF2B5EF4-FFF2-40B4-BE49-F238E27FC236}">
                <a16:creationId xmlns:a16="http://schemas.microsoft.com/office/drawing/2014/main" id="{AEC66DCD-E2B0-C6E7-A9E3-9245312BA17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2866" y="230619"/>
            <a:ext cx="2953049" cy="641849"/>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75EB3813-354E-72C0-FC49-DAA183A92ED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859059" y="180940"/>
            <a:ext cx="2820075" cy="641849"/>
          </a:xfrm>
          <a:prstGeom prst="rect">
            <a:avLst/>
          </a:prstGeom>
        </p:spPr>
      </p:pic>
    </p:spTree>
    <p:extLst>
      <p:ext uri="{BB962C8B-B14F-4D97-AF65-F5344CB8AC3E}">
        <p14:creationId xmlns:p14="http://schemas.microsoft.com/office/powerpoint/2010/main" val="1773959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5">
            <a:extLst>
              <a:ext uri="{FF2B5EF4-FFF2-40B4-BE49-F238E27FC236}">
                <a16:creationId xmlns:a16="http://schemas.microsoft.com/office/drawing/2014/main" id="{0B170988-D4C0-46DD-8060-E625A9F06117}"/>
              </a:ext>
            </a:extLst>
          </p:cNvPr>
          <p:cNvSpPr txBox="1">
            <a:spLocks noChangeArrowheads="1"/>
          </p:cNvSpPr>
          <p:nvPr/>
        </p:nvSpPr>
        <p:spPr bwMode="auto">
          <a:xfrm>
            <a:off x="1533525" y="797883"/>
            <a:ext cx="2159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dirty="0">
                <a:solidFill>
                  <a:srgbClr val="FFC000"/>
                </a:solidFill>
              </a:rPr>
              <a:t>.</a:t>
            </a:r>
            <a:endParaRPr lang="en-GB" altLang="en-US" sz="1000" b="1" dirty="0">
              <a:solidFill>
                <a:srgbClr val="FFC000"/>
              </a:solidFill>
            </a:endParaRPr>
          </a:p>
        </p:txBody>
      </p:sp>
      <p:sp>
        <p:nvSpPr>
          <p:cNvPr id="14" name="Rectangle: Rounded Corners 29">
            <a:extLst>
              <a:ext uri="{FF2B5EF4-FFF2-40B4-BE49-F238E27FC236}">
                <a16:creationId xmlns:a16="http://schemas.microsoft.com/office/drawing/2014/main" id="{ADE5EF03-F155-4DA4-8068-EF1FE9D8C67C}"/>
              </a:ext>
            </a:extLst>
          </p:cNvPr>
          <p:cNvSpPr/>
          <p:nvPr/>
        </p:nvSpPr>
        <p:spPr>
          <a:xfrm>
            <a:off x="0" y="35504"/>
            <a:ext cx="12190916" cy="136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 name="Oval 5">
            <a:extLst>
              <a:ext uri="{FF2B5EF4-FFF2-40B4-BE49-F238E27FC236}">
                <a16:creationId xmlns:a16="http://schemas.microsoft.com/office/drawing/2014/main" id="{D9CC0A6E-46C0-4DE2-8997-533273595F63}"/>
              </a:ext>
            </a:extLst>
          </p:cNvPr>
          <p:cNvSpPr/>
          <p:nvPr/>
        </p:nvSpPr>
        <p:spPr>
          <a:xfrm>
            <a:off x="484741" y="1438583"/>
            <a:ext cx="11211105" cy="5126161"/>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30" descr="tennantsfinechemicals.co.uk">
            <a:extLst>
              <a:ext uri="{FF2B5EF4-FFF2-40B4-BE49-F238E27FC236}">
                <a16:creationId xmlns:a16="http://schemas.microsoft.com/office/drawing/2014/main" id="{61E537A8-C5AD-496B-8FB2-BFF77C4E64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28574" y="1526554"/>
            <a:ext cx="1525907" cy="4263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0ECC6D4-0859-4B20-9C24-1F5E41D735B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59640" y="1967298"/>
            <a:ext cx="1428750" cy="376238"/>
          </a:xfrm>
          <a:prstGeom prst="rect">
            <a:avLst/>
          </a:prstGeom>
        </p:spPr>
      </p:pic>
      <p:pic>
        <p:nvPicPr>
          <p:cNvPr id="9" name="Picture 8">
            <a:extLst>
              <a:ext uri="{FF2B5EF4-FFF2-40B4-BE49-F238E27FC236}">
                <a16:creationId xmlns:a16="http://schemas.microsoft.com/office/drawing/2014/main" id="{59FBE16C-82AF-487A-87DC-9919A266368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13611" y="1745612"/>
            <a:ext cx="1444613" cy="469316"/>
          </a:xfrm>
          <a:prstGeom prst="rect">
            <a:avLst/>
          </a:prstGeom>
        </p:spPr>
      </p:pic>
      <p:pic>
        <p:nvPicPr>
          <p:cNvPr id="10" name="Picture 8" descr="DuPont">
            <a:extLst>
              <a:ext uri="{FF2B5EF4-FFF2-40B4-BE49-F238E27FC236}">
                <a16:creationId xmlns:a16="http://schemas.microsoft.com/office/drawing/2014/main" id="{42BDB738-E683-4904-B2DF-0E457FD52CF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043725" y="3990646"/>
            <a:ext cx="1323975" cy="47625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8">
            <a:extLst>
              <a:ext uri="{FF2B5EF4-FFF2-40B4-BE49-F238E27FC236}">
                <a16:creationId xmlns:a16="http://schemas.microsoft.com/office/drawing/2014/main" id="{F631DE41-5476-4BB6-8D5F-CF3894FEED39}"/>
              </a:ext>
            </a:extLst>
          </p:cNvPr>
          <p:cNvPicPr>
            <a:picLocks noChangeAspect="1"/>
          </p:cNvPicPr>
          <p:nvPr/>
        </p:nvPicPr>
        <p:blipFill>
          <a:blip r:embed="rId7"/>
          <a:stretch>
            <a:fillRect/>
          </a:stretch>
        </p:blipFill>
        <p:spPr>
          <a:xfrm>
            <a:off x="4889551" y="1993258"/>
            <a:ext cx="1782006" cy="522002"/>
          </a:xfrm>
          <a:prstGeom prst="rect">
            <a:avLst/>
          </a:prstGeom>
        </p:spPr>
      </p:pic>
      <p:pic>
        <p:nvPicPr>
          <p:cNvPr id="12" name="Picture 12" descr="https://upload.wikimedia.org/wikipedia/en/4/48/Ppg_logo.png">
            <a:extLst>
              <a:ext uri="{FF2B5EF4-FFF2-40B4-BE49-F238E27FC236}">
                <a16:creationId xmlns:a16="http://schemas.microsoft.com/office/drawing/2014/main" id="{F7799E3F-64E2-45C0-9BF8-C6348F2DD557}"/>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046697" y="2393939"/>
            <a:ext cx="764534" cy="6030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43B65830-B450-4051-A5C9-023B49032F0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823499" y="2396103"/>
            <a:ext cx="1731834" cy="428192"/>
          </a:xfrm>
          <a:prstGeom prst="rect">
            <a:avLst/>
          </a:prstGeom>
        </p:spPr>
      </p:pic>
      <p:pic>
        <p:nvPicPr>
          <p:cNvPr id="18" name="Picture 10" descr="Image result for syngenta logo">
            <a:extLst>
              <a:ext uri="{FF2B5EF4-FFF2-40B4-BE49-F238E27FC236}">
                <a16:creationId xmlns:a16="http://schemas.microsoft.com/office/drawing/2014/main" id="{5F8E0434-078E-4A51-90A9-60BF5429C8DE}"/>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330130" y="2864383"/>
            <a:ext cx="1195783" cy="3942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a:extLst>
              <a:ext uri="{FF2B5EF4-FFF2-40B4-BE49-F238E27FC236}">
                <a16:creationId xmlns:a16="http://schemas.microsoft.com/office/drawing/2014/main" id="{0B6D99CC-D6F1-4BBE-AC9C-F1869C13719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347592" y="2950870"/>
            <a:ext cx="909427" cy="470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9">
            <a:extLst>
              <a:ext uri="{FF2B5EF4-FFF2-40B4-BE49-F238E27FC236}">
                <a16:creationId xmlns:a16="http://schemas.microsoft.com/office/drawing/2014/main" id="{6685E308-793E-4D04-B634-5C1B71FE8ED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414541" y="2699914"/>
            <a:ext cx="1270224" cy="501912"/>
          </a:xfrm>
          <a:prstGeom prst="rect">
            <a:avLst/>
          </a:prstGeom>
        </p:spPr>
      </p:pic>
      <p:pic>
        <p:nvPicPr>
          <p:cNvPr id="21" name="Picture 2">
            <a:extLst>
              <a:ext uri="{FF2B5EF4-FFF2-40B4-BE49-F238E27FC236}">
                <a16:creationId xmlns:a16="http://schemas.microsoft.com/office/drawing/2014/main" id="{BE24CEFB-0E5C-4060-B52F-1A292C4B49F9}"/>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583519" y="2911165"/>
            <a:ext cx="888745" cy="431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6" descr="Image result for kemira">
            <a:extLst>
              <a:ext uri="{FF2B5EF4-FFF2-40B4-BE49-F238E27FC236}">
                <a16:creationId xmlns:a16="http://schemas.microsoft.com/office/drawing/2014/main" id="{62A4EE53-EB0D-4548-8E46-D457C95EB574}"/>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8943597" y="2874646"/>
            <a:ext cx="1337320" cy="53245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age result for basf">
            <a:extLst>
              <a:ext uri="{FF2B5EF4-FFF2-40B4-BE49-F238E27FC236}">
                <a16:creationId xmlns:a16="http://schemas.microsoft.com/office/drawing/2014/main" id="{414DAF43-F09E-4519-836B-9EAAA7B2EDB9}"/>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955333" y="3320932"/>
            <a:ext cx="1134315" cy="785295"/>
          </a:xfrm>
          <a:prstGeom prst="rect">
            <a:avLst/>
          </a:prstGeom>
          <a:noFill/>
          <a:extLst>
            <a:ext uri="{909E8E84-426E-40DD-AFC4-6F175D3DCCD1}">
              <a14:hiddenFill xmlns:a14="http://schemas.microsoft.com/office/drawing/2010/main">
                <a:solidFill>
                  <a:srgbClr val="FFFFFF"/>
                </a:solidFill>
              </a14:hiddenFill>
            </a:ext>
          </a:extLst>
        </p:spPr>
      </p:pic>
      <p:pic>
        <p:nvPicPr>
          <p:cNvPr id="25" name="Obraz 14">
            <a:extLst>
              <a:ext uri="{FF2B5EF4-FFF2-40B4-BE49-F238E27FC236}">
                <a16:creationId xmlns:a16="http://schemas.microsoft.com/office/drawing/2014/main" id="{86D2C9E2-CDA5-4AC6-B904-8A721B8016DA}"/>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643860" y="3369460"/>
            <a:ext cx="658344" cy="425567"/>
          </a:xfrm>
          <a:prstGeom prst="rect">
            <a:avLst/>
          </a:prstGeom>
        </p:spPr>
      </p:pic>
      <p:pic>
        <p:nvPicPr>
          <p:cNvPr id="26" name="Picture 25">
            <a:extLst>
              <a:ext uri="{FF2B5EF4-FFF2-40B4-BE49-F238E27FC236}">
                <a16:creationId xmlns:a16="http://schemas.microsoft.com/office/drawing/2014/main" id="{67F2AC62-7553-4F1F-9E50-C7EB5760EC5C}"/>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6252612" y="5655790"/>
            <a:ext cx="1292502" cy="362276"/>
          </a:xfrm>
          <a:prstGeom prst="rect">
            <a:avLst/>
          </a:prstGeom>
        </p:spPr>
      </p:pic>
      <p:pic>
        <p:nvPicPr>
          <p:cNvPr id="27" name="Picture 26">
            <a:extLst>
              <a:ext uri="{FF2B5EF4-FFF2-40B4-BE49-F238E27FC236}">
                <a16:creationId xmlns:a16="http://schemas.microsoft.com/office/drawing/2014/main" id="{732A0824-84D4-4FA0-BAE5-30A912758B85}"/>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6885616" y="3581146"/>
            <a:ext cx="1114539" cy="304617"/>
          </a:xfrm>
          <a:prstGeom prst="rect">
            <a:avLst/>
          </a:prstGeom>
        </p:spPr>
      </p:pic>
      <p:pic>
        <p:nvPicPr>
          <p:cNvPr id="28" name="Picture 26" descr="Image result for cargill">
            <a:extLst>
              <a:ext uri="{FF2B5EF4-FFF2-40B4-BE49-F238E27FC236}">
                <a16:creationId xmlns:a16="http://schemas.microsoft.com/office/drawing/2014/main" id="{A90435F2-372F-4A6C-A354-00E7DCE1AF52}"/>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8670625" y="3609020"/>
            <a:ext cx="967271" cy="43204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F39B1E36-53F3-4FE3-B205-A18F1985ED4E}"/>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9124034" y="4034646"/>
            <a:ext cx="645219" cy="778694"/>
          </a:xfrm>
          <a:prstGeom prst="rect">
            <a:avLst/>
          </a:prstGeom>
        </p:spPr>
      </p:pic>
      <p:pic>
        <p:nvPicPr>
          <p:cNvPr id="31" name="Picture 2" descr="Image result">
            <a:extLst>
              <a:ext uri="{FF2B5EF4-FFF2-40B4-BE49-F238E27FC236}">
                <a16:creationId xmlns:a16="http://schemas.microsoft.com/office/drawing/2014/main" id="{42563EC4-2292-43A1-BAD9-A5989DC9E7E3}"/>
              </a:ext>
            </a:extLst>
          </p:cNvP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3827022" y="3470607"/>
            <a:ext cx="1088206" cy="50405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B6EF4110-C7F3-41ED-A563-671EE2CDCD93}"/>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838571" y="4082960"/>
            <a:ext cx="1584176" cy="379650"/>
          </a:xfrm>
          <a:prstGeom prst="rect">
            <a:avLst/>
          </a:prstGeom>
        </p:spPr>
      </p:pic>
      <p:pic>
        <p:nvPicPr>
          <p:cNvPr id="33" name="Picture 32" descr="Image result for IMCD">
            <a:extLst>
              <a:ext uri="{FF2B5EF4-FFF2-40B4-BE49-F238E27FC236}">
                <a16:creationId xmlns:a16="http://schemas.microsoft.com/office/drawing/2014/main" id="{C7D11B42-AF6E-44FC-8BDF-697EF95717EA}"/>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2694001" y="4034646"/>
            <a:ext cx="648072" cy="51105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Image result for evonik">
            <a:extLst>
              <a:ext uri="{FF2B5EF4-FFF2-40B4-BE49-F238E27FC236}">
                <a16:creationId xmlns:a16="http://schemas.microsoft.com/office/drawing/2014/main" id="{38A4F13C-76FA-4049-9CC7-D2D73A77224A}"/>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8285456" y="1902969"/>
            <a:ext cx="997489" cy="74946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INEOS Home">
            <a:extLst>
              <a:ext uri="{FF2B5EF4-FFF2-40B4-BE49-F238E27FC236}">
                <a16:creationId xmlns:a16="http://schemas.microsoft.com/office/drawing/2014/main" id="{6F4565C6-C6F5-49D0-A8F8-40978CDEB395}"/>
              </a:ext>
            </a:extLst>
          </p:cNvPr>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a:off x="7091348" y="4145760"/>
            <a:ext cx="1159993" cy="45860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Image result for REPSOL">
            <a:extLst>
              <a:ext uri="{FF2B5EF4-FFF2-40B4-BE49-F238E27FC236}">
                <a16:creationId xmlns:a16="http://schemas.microsoft.com/office/drawing/2014/main" id="{8B98AD65-9057-4FB0-BA3D-043A66CDD758}"/>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10137998" y="3088878"/>
            <a:ext cx="1325443" cy="99408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Image result">
            <a:extLst>
              <a:ext uri="{FF2B5EF4-FFF2-40B4-BE49-F238E27FC236}">
                <a16:creationId xmlns:a16="http://schemas.microsoft.com/office/drawing/2014/main" id="{D3AE2D4E-807B-4A7B-9DFA-936E4F9FFF54}"/>
              </a:ext>
            </a:extLst>
          </p:cNvPr>
          <p:cNvPicPr>
            <a:picLocks noChangeAspect="1" noChangeArrowheads="1"/>
          </p:cNvPicPr>
          <p:nvPr/>
        </p:nvPicPr>
        <p:blipFill>
          <a:blip r:embed="rId27">
            <a:extLst>
              <a:ext uri="{28A0092B-C50C-407E-A947-70E740481C1C}">
                <a14:useLocalDpi xmlns:a14="http://schemas.microsoft.com/office/drawing/2010/main"/>
              </a:ext>
            </a:extLst>
          </a:blip>
          <a:srcRect/>
          <a:stretch>
            <a:fillRect/>
          </a:stretch>
        </p:blipFill>
        <p:spPr bwMode="auto">
          <a:xfrm>
            <a:off x="5105726" y="3937596"/>
            <a:ext cx="1366422" cy="55238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FE31C80F-7FA9-4B2D-A569-B545A6B53CD7}"/>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1160192" y="4726598"/>
            <a:ext cx="1762356" cy="225089"/>
          </a:xfrm>
          <a:prstGeom prst="rect">
            <a:avLst/>
          </a:prstGeom>
        </p:spPr>
      </p:pic>
      <p:pic>
        <p:nvPicPr>
          <p:cNvPr id="39" name="Picture 38">
            <a:extLst>
              <a:ext uri="{FF2B5EF4-FFF2-40B4-BE49-F238E27FC236}">
                <a16:creationId xmlns:a16="http://schemas.microsoft.com/office/drawing/2014/main" id="{B5D6B623-0087-4615-B295-0199DBBAB768}"/>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2032018" y="5085184"/>
            <a:ext cx="1035497" cy="621298"/>
          </a:xfrm>
          <a:prstGeom prst="rect">
            <a:avLst/>
          </a:prstGeom>
        </p:spPr>
      </p:pic>
      <p:pic>
        <p:nvPicPr>
          <p:cNvPr id="40" name="Picture 2">
            <a:extLst>
              <a:ext uri="{FF2B5EF4-FFF2-40B4-BE49-F238E27FC236}">
                <a16:creationId xmlns:a16="http://schemas.microsoft.com/office/drawing/2014/main" id="{35AD8C3C-36CB-4A25-BE77-1F6409122088}"/>
              </a:ext>
            </a:extLst>
          </p:cNvPr>
          <p:cNvPicPr>
            <a:picLocks noChangeAspect="1" noChangeArrowheads="1"/>
          </p:cNvPicPr>
          <p:nvPr/>
        </p:nvPicPr>
        <p:blipFill>
          <a:blip r:embed="rId30">
            <a:extLst>
              <a:ext uri="{28A0092B-C50C-407E-A947-70E740481C1C}">
                <a14:useLocalDpi xmlns:a14="http://schemas.microsoft.com/office/drawing/2010/main"/>
              </a:ext>
            </a:extLst>
          </a:blip>
          <a:srcRect/>
          <a:stretch>
            <a:fillRect/>
          </a:stretch>
        </p:blipFill>
        <p:spPr bwMode="auto">
          <a:xfrm>
            <a:off x="3565201" y="4728695"/>
            <a:ext cx="1219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40">
            <a:extLst>
              <a:ext uri="{FF2B5EF4-FFF2-40B4-BE49-F238E27FC236}">
                <a16:creationId xmlns:a16="http://schemas.microsoft.com/office/drawing/2014/main" id="{0A2B912A-2D5B-4D19-841E-169AA5CBD6E7}"/>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5130765" y="4922816"/>
            <a:ext cx="1404027" cy="436575"/>
          </a:xfrm>
          <a:prstGeom prst="rect">
            <a:avLst/>
          </a:prstGeom>
        </p:spPr>
      </p:pic>
      <p:pic>
        <p:nvPicPr>
          <p:cNvPr id="42" name="Picture 2" descr="Image result for agc chemicals">
            <a:extLst>
              <a:ext uri="{FF2B5EF4-FFF2-40B4-BE49-F238E27FC236}">
                <a16:creationId xmlns:a16="http://schemas.microsoft.com/office/drawing/2014/main" id="{1BBD7AA7-B9AA-4B38-80D6-7972131A932A}"/>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8528744" y="4649497"/>
            <a:ext cx="951632" cy="43568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C7A31996-44D4-4387-94A8-374577B87E08}"/>
              </a:ext>
            </a:extLst>
          </p:cNvPr>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9823738" y="4517555"/>
            <a:ext cx="1008112" cy="810522"/>
          </a:xfrm>
          <a:prstGeom prst="rect">
            <a:avLst/>
          </a:prstGeom>
        </p:spPr>
      </p:pic>
      <p:pic>
        <p:nvPicPr>
          <p:cNvPr id="44" name="Obraz 18">
            <a:extLst>
              <a:ext uri="{FF2B5EF4-FFF2-40B4-BE49-F238E27FC236}">
                <a16:creationId xmlns:a16="http://schemas.microsoft.com/office/drawing/2014/main" id="{01A5BBBC-4ABA-4D9B-B947-377653365E2E}"/>
              </a:ext>
            </a:extLst>
          </p:cNvPr>
          <p:cNvPicPr>
            <a:picLocks noChangeAspect="1"/>
          </p:cNvPicPr>
          <p:nvPr/>
        </p:nvPicPr>
        <p:blipFill>
          <a:blip r:embed="rId34">
            <a:extLst>
              <a:ext uri="{28A0092B-C50C-407E-A947-70E740481C1C}">
                <a14:useLocalDpi xmlns:a14="http://schemas.microsoft.com/office/drawing/2010/main"/>
              </a:ext>
            </a:extLst>
          </a:blip>
          <a:stretch>
            <a:fillRect/>
          </a:stretch>
        </p:blipFill>
        <p:spPr>
          <a:xfrm>
            <a:off x="3436175" y="5244250"/>
            <a:ext cx="1362670" cy="279023"/>
          </a:xfrm>
          <a:prstGeom prst="rect">
            <a:avLst/>
          </a:prstGeom>
        </p:spPr>
      </p:pic>
      <p:pic>
        <p:nvPicPr>
          <p:cNvPr id="45" name="Picture 44">
            <a:extLst>
              <a:ext uri="{FF2B5EF4-FFF2-40B4-BE49-F238E27FC236}">
                <a16:creationId xmlns:a16="http://schemas.microsoft.com/office/drawing/2014/main" id="{8EBEFFD4-BD2B-44B7-B92C-B7438B86E32F}"/>
              </a:ext>
            </a:extLst>
          </p:cNvPr>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2972978" y="5742460"/>
            <a:ext cx="1366368" cy="334068"/>
          </a:xfrm>
          <a:prstGeom prst="rect">
            <a:avLst/>
          </a:prstGeom>
        </p:spPr>
      </p:pic>
      <p:pic>
        <p:nvPicPr>
          <p:cNvPr id="46" name="Picture 24" descr="Image result for helm ag">
            <a:extLst>
              <a:ext uri="{FF2B5EF4-FFF2-40B4-BE49-F238E27FC236}">
                <a16:creationId xmlns:a16="http://schemas.microsoft.com/office/drawing/2014/main" id="{98F10D48-2330-45F4-B718-07F6EE0440BF}"/>
              </a:ext>
            </a:extLst>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4439375" y="5837445"/>
            <a:ext cx="843490" cy="54264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a:extLst>
              <a:ext uri="{FF2B5EF4-FFF2-40B4-BE49-F238E27FC236}">
                <a16:creationId xmlns:a16="http://schemas.microsoft.com/office/drawing/2014/main" id="{FE773A8D-D370-4610-9245-0F14EAEC5D45}"/>
              </a:ext>
            </a:extLst>
          </p:cNvPr>
          <p:cNvPicPr>
            <a:picLocks noChangeAspect="1" noChangeArrowheads="1"/>
          </p:cNvPicPr>
          <p:nvPr/>
        </p:nvPicPr>
        <p:blipFill>
          <a:blip r:embed="rId37">
            <a:extLst>
              <a:ext uri="{28A0092B-C50C-407E-A947-70E740481C1C}">
                <a14:useLocalDpi xmlns:a14="http://schemas.microsoft.com/office/drawing/2010/main"/>
              </a:ext>
            </a:extLst>
          </a:blip>
          <a:srcRect/>
          <a:stretch>
            <a:fillRect/>
          </a:stretch>
        </p:blipFill>
        <p:spPr bwMode="auto">
          <a:xfrm>
            <a:off x="5414541" y="5465791"/>
            <a:ext cx="861565" cy="38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47">
            <a:extLst>
              <a:ext uri="{FF2B5EF4-FFF2-40B4-BE49-F238E27FC236}">
                <a16:creationId xmlns:a16="http://schemas.microsoft.com/office/drawing/2014/main" id="{EE72C041-A1E3-4626-A83B-2997F4E038AB}"/>
              </a:ext>
            </a:extLst>
          </p:cNvPr>
          <p:cNvPicPr>
            <a:picLocks noChangeAspect="1"/>
          </p:cNvPicPr>
          <p:nvPr/>
        </p:nvPicPr>
        <p:blipFill>
          <a:blip r:embed="rId38">
            <a:extLst>
              <a:ext uri="{28A0092B-C50C-407E-A947-70E740481C1C}">
                <a14:useLocalDpi xmlns:a14="http://schemas.microsoft.com/office/drawing/2010/main"/>
              </a:ext>
            </a:extLst>
          </a:blip>
          <a:stretch>
            <a:fillRect/>
          </a:stretch>
        </p:blipFill>
        <p:spPr>
          <a:xfrm>
            <a:off x="6923038" y="4774807"/>
            <a:ext cx="644866" cy="845966"/>
          </a:xfrm>
          <a:prstGeom prst="rect">
            <a:avLst/>
          </a:prstGeom>
        </p:spPr>
      </p:pic>
      <p:pic>
        <p:nvPicPr>
          <p:cNvPr id="49" name="Picture 6" descr="Related image">
            <a:extLst>
              <a:ext uri="{FF2B5EF4-FFF2-40B4-BE49-F238E27FC236}">
                <a16:creationId xmlns:a16="http://schemas.microsoft.com/office/drawing/2014/main" id="{07E02271-D598-46D5-BCC4-A300DA324FBF}"/>
              </a:ext>
            </a:extLst>
          </p:cNvPr>
          <p:cNvPicPr>
            <a:picLocks noChangeAspect="1" noChangeArrowheads="1"/>
          </p:cNvPicPr>
          <p:nvPr/>
        </p:nvPicPr>
        <p:blipFill>
          <a:blip r:embed="rId39" cstate="print">
            <a:extLst>
              <a:ext uri="{28A0092B-C50C-407E-A947-70E740481C1C}">
                <a14:useLocalDpi xmlns:a14="http://schemas.microsoft.com/office/drawing/2010/main"/>
              </a:ext>
            </a:extLst>
          </a:blip>
          <a:srcRect/>
          <a:stretch>
            <a:fillRect/>
          </a:stretch>
        </p:blipFill>
        <p:spPr bwMode="auto">
          <a:xfrm>
            <a:off x="8128617" y="5170596"/>
            <a:ext cx="1368152" cy="41017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7431FF06-96FC-455B-AB8E-76EAD57406A7}"/>
              </a:ext>
            </a:extLst>
          </p:cNvPr>
          <p:cNvPicPr>
            <a:picLocks noChangeAspect="1"/>
          </p:cNvPicPr>
          <p:nvPr/>
        </p:nvPicPr>
        <p:blipFill>
          <a:blip r:embed="rId40">
            <a:extLst>
              <a:ext uri="{28A0092B-C50C-407E-A947-70E740481C1C}">
                <a14:useLocalDpi xmlns:a14="http://schemas.microsoft.com/office/drawing/2010/main"/>
              </a:ext>
            </a:extLst>
          </a:blip>
          <a:stretch>
            <a:fillRect/>
          </a:stretch>
        </p:blipFill>
        <p:spPr>
          <a:xfrm>
            <a:off x="7521619" y="5751220"/>
            <a:ext cx="1195979" cy="489789"/>
          </a:xfrm>
          <a:prstGeom prst="rect">
            <a:avLst/>
          </a:prstGeom>
        </p:spPr>
      </p:pic>
      <p:pic>
        <p:nvPicPr>
          <p:cNvPr id="51" name="Picture 4">
            <a:extLst>
              <a:ext uri="{FF2B5EF4-FFF2-40B4-BE49-F238E27FC236}">
                <a16:creationId xmlns:a16="http://schemas.microsoft.com/office/drawing/2014/main" id="{F6728025-D797-4826-9E75-BC3EF3A47837}"/>
              </a:ext>
            </a:extLst>
          </p:cNvPr>
          <p:cNvPicPr>
            <a:picLocks noChangeAspect="1" noChangeArrowheads="1"/>
          </p:cNvPicPr>
          <p:nvPr/>
        </p:nvPicPr>
        <p:blipFill>
          <a:blip r:embed="rId41" cstate="print">
            <a:extLst>
              <a:ext uri="{28A0092B-C50C-407E-A947-70E740481C1C}">
                <a14:useLocalDpi xmlns:a14="http://schemas.microsoft.com/office/drawing/2010/main"/>
              </a:ext>
            </a:extLst>
          </a:blip>
          <a:srcRect/>
          <a:stretch>
            <a:fillRect/>
          </a:stretch>
        </p:blipFill>
        <p:spPr bwMode="auto">
          <a:xfrm>
            <a:off x="5617254" y="6093296"/>
            <a:ext cx="1270834" cy="246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2" descr="Autonomous air taxis, panorama aircraft: Aviation is undergoing a ...">
            <a:extLst>
              <a:ext uri="{FF2B5EF4-FFF2-40B4-BE49-F238E27FC236}">
                <a16:creationId xmlns:a16="http://schemas.microsoft.com/office/drawing/2014/main" id="{4E809163-5B5C-48A3-ADA6-1F0D2939824E}"/>
              </a:ext>
            </a:extLst>
          </p:cNvPr>
          <p:cNvPicPr>
            <a:picLocks noChangeAspect="1" noChangeArrowheads="1"/>
          </p:cNvPicPr>
          <p:nvPr/>
        </p:nvPicPr>
        <p:blipFill>
          <a:blip r:embed="rId42" cstate="print">
            <a:extLst>
              <a:ext uri="{28A0092B-C50C-407E-A947-70E740481C1C}">
                <a14:useLocalDpi xmlns:a14="http://schemas.microsoft.com/office/drawing/2010/main"/>
              </a:ext>
            </a:extLst>
          </a:blip>
          <a:srcRect/>
          <a:stretch>
            <a:fillRect/>
          </a:stretch>
        </p:blipFill>
        <p:spPr bwMode="auto">
          <a:xfrm>
            <a:off x="9490567" y="2520308"/>
            <a:ext cx="869938" cy="264252"/>
          </a:xfrm>
          <a:prstGeom prst="rect">
            <a:avLst/>
          </a:prstGeom>
          <a:noFill/>
          <a:extLst>
            <a:ext uri="{909E8E84-426E-40DD-AFC4-6F175D3DCCD1}">
              <a14:hiddenFill xmlns:a14="http://schemas.microsoft.com/office/drawing/2010/main">
                <a:solidFill>
                  <a:srgbClr val="FFFFFF"/>
                </a:solidFill>
              </a14:hiddenFill>
            </a:ext>
          </a:extLst>
        </p:spPr>
      </p:pic>
      <p:sp>
        <p:nvSpPr>
          <p:cNvPr id="54" name="Title 7">
            <a:extLst>
              <a:ext uri="{FF2B5EF4-FFF2-40B4-BE49-F238E27FC236}">
                <a16:creationId xmlns:a16="http://schemas.microsoft.com/office/drawing/2014/main" id="{E902B860-6072-4C44-8D94-88F82DC8F7D1}"/>
              </a:ext>
            </a:extLst>
          </p:cNvPr>
          <p:cNvSpPr txBox="1">
            <a:spLocks/>
          </p:cNvSpPr>
          <p:nvPr/>
        </p:nvSpPr>
        <p:spPr bwMode="auto">
          <a:xfrm>
            <a:off x="738554" y="1041179"/>
            <a:ext cx="10957292" cy="106176"/>
          </a:xfrm>
          <a:prstGeom prst="rect">
            <a:avLst/>
          </a:prstGeom>
          <a:solidFill>
            <a:srgbClr val="335CB3"/>
          </a:soli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GB" altLang="en-US" sz="4400" dirty="0">
              <a:solidFill>
                <a:prstClr val="black"/>
              </a:solidFill>
              <a:latin typeface="Calibri" panose="020F0502020204030204" pitchFamily="34" charset="0"/>
            </a:endParaRPr>
          </a:p>
        </p:txBody>
      </p:sp>
      <p:pic>
        <p:nvPicPr>
          <p:cNvPr id="2" name="Picture 1">
            <a:extLst>
              <a:ext uri="{FF2B5EF4-FFF2-40B4-BE49-F238E27FC236}">
                <a16:creationId xmlns:a16="http://schemas.microsoft.com/office/drawing/2014/main" id="{ABE90196-CC3A-48F6-9857-6C385B24CEE0}"/>
              </a:ext>
            </a:extLst>
          </p:cNvPr>
          <p:cNvPicPr>
            <a:picLocks noChangeAspect="1"/>
          </p:cNvPicPr>
          <p:nvPr/>
        </p:nvPicPr>
        <p:blipFill>
          <a:blip r:embed="rId43"/>
          <a:stretch>
            <a:fillRect/>
          </a:stretch>
        </p:blipFill>
        <p:spPr>
          <a:xfrm>
            <a:off x="5194660" y="3122219"/>
            <a:ext cx="1690956" cy="809308"/>
          </a:xfrm>
          <a:prstGeom prst="rect">
            <a:avLst/>
          </a:prstGeom>
        </p:spPr>
      </p:pic>
      <p:pic>
        <p:nvPicPr>
          <p:cNvPr id="1026" name="Picture 2">
            <a:extLst>
              <a:ext uri="{FF2B5EF4-FFF2-40B4-BE49-F238E27FC236}">
                <a16:creationId xmlns:a16="http://schemas.microsoft.com/office/drawing/2014/main" id="{B8F552D6-551D-AA46-2F2E-1029F7542A10}"/>
              </a:ext>
            </a:extLst>
          </p:cNvPr>
          <p:cNvPicPr>
            <a:picLocks noChangeAspect="1" noChangeArrowheads="1"/>
          </p:cNvPicPr>
          <p:nvPr/>
        </p:nvPicPr>
        <p:blipFill>
          <a:blip r:embed="rId44" cstate="print">
            <a:extLst>
              <a:ext uri="{28A0092B-C50C-407E-A947-70E740481C1C}">
                <a14:useLocalDpi xmlns:a14="http://schemas.microsoft.com/office/drawing/2010/main"/>
              </a:ext>
            </a:extLst>
          </a:blip>
          <a:srcRect/>
          <a:stretch>
            <a:fillRect/>
          </a:stretch>
        </p:blipFill>
        <p:spPr bwMode="auto">
          <a:xfrm>
            <a:off x="7120763" y="2295251"/>
            <a:ext cx="966135" cy="3287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ciphering Total's new faded logo, becoming TotalEnergies">
            <a:extLst>
              <a:ext uri="{FF2B5EF4-FFF2-40B4-BE49-F238E27FC236}">
                <a16:creationId xmlns:a16="http://schemas.microsoft.com/office/drawing/2014/main" id="{92EAB625-EADE-1B47-6D65-C2F6C3402D1C}"/>
              </a:ext>
            </a:extLst>
          </p:cNvPr>
          <p:cNvPicPr>
            <a:picLocks noChangeAspect="1" noChangeArrowheads="1"/>
          </p:cNvPicPr>
          <p:nvPr/>
        </p:nvPicPr>
        <p:blipFill>
          <a:blip r:embed="rId45" cstate="print">
            <a:extLst>
              <a:ext uri="{28A0092B-C50C-407E-A947-70E740481C1C}">
                <a14:useLocalDpi xmlns:a14="http://schemas.microsoft.com/office/drawing/2010/main"/>
              </a:ext>
            </a:extLst>
          </a:blip>
          <a:srcRect/>
          <a:stretch>
            <a:fillRect/>
          </a:stretch>
        </p:blipFill>
        <p:spPr bwMode="auto">
          <a:xfrm>
            <a:off x="3581810" y="4010727"/>
            <a:ext cx="1099105" cy="67985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descr="Text, logo&#10;&#10;Description automatically generated">
            <a:extLst>
              <a:ext uri="{FF2B5EF4-FFF2-40B4-BE49-F238E27FC236}">
                <a16:creationId xmlns:a16="http://schemas.microsoft.com/office/drawing/2014/main" id="{E9275D76-3AC2-FE99-2E35-6BCCCF4A6727}"/>
              </a:ext>
            </a:extLst>
          </p:cNvPr>
          <p:cNvPicPr>
            <a:picLocks noChangeAspect="1"/>
          </p:cNvPicPr>
          <p:nvPr/>
        </p:nvPicPr>
        <p:blipFill>
          <a:blip r:embed="rId46" cstate="print">
            <a:extLst>
              <a:ext uri="{28A0092B-C50C-407E-A947-70E740481C1C}">
                <a14:useLocalDpi xmlns:a14="http://schemas.microsoft.com/office/drawing/2010/main"/>
              </a:ext>
            </a:extLst>
          </a:blip>
          <a:stretch>
            <a:fillRect/>
          </a:stretch>
        </p:blipFill>
        <p:spPr>
          <a:xfrm>
            <a:off x="512866" y="230619"/>
            <a:ext cx="2953049" cy="641849"/>
          </a:xfrm>
          <a:prstGeom prst="rect">
            <a:avLst/>
          </a:prstGeom>
        </p:spPr>
      </p:pic>
      <p:pic>
        <p:nvPicPr>
          <p:cNvPr id="56" name="Picture 55" descr="A picture containing text&#10;&#10;Description automatically generated">
            <a:extLst>
              <a:ext uri="{FF2B5EF4-FFF2-40B4-BE49-F238E27FC236}">
                <a16:creationId xmlns:a16="http://schemas.microsoft.com/office/drawing/2014/main" id="{D2CAF767-651B-FC5D-755E-1DE6D33B6FA6}"/>
              </a:ext>
            </a:extLst>
          </p:cNvPr>
          <p:cNvPicPr>
            <a:picLocks noChangeAspect="1"/>
          </p:cNvPicPr>
          <p:nvPr/>
        </p:nvPicPr>
        <p:blipFill>
          <a:blip r:embed="rId47" cstate="print">
            <a:extLst>
              <a:ext uri="{28A0092B-C50C-407E-A947-70E740481C1C}">
                <a14:useLocalDpi xmlns:a14="http://schemas.microsoft.com/office/drawing/2010/main"/>
              </a:ext>
            </a:extLst>
          </a:blip>
          <a:stretch>
            <a:fillRect/>
          </a:stretch>
        </p:blipFill>
        <p:spPr>
          <a:xfrm>
            <a:off x="8859059" y="180940"/>
            <a:ext cx="2820075" cy="641849"/>
          </a:xfrm>
          <a:prstGeom prst="rect">
            <a:avLst/>
          </a:prstGeom>
        </p:spPr>
      </p:pic>
    </p:spTree>
    <p:extLst>
      <p:ext uri="{BB962C8B-B14F-4D97-AF65-F5344CB8AC3E}">
        <p14:creationId xmlns:p14="http://schemas.microsoft.com/office/powerpoint/2010/main" val="22529303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AD86F460C4C5458DD77BF838FE155F" ma:contentTypeVersion="19" ma:contentTypeDescription="Create a new document." ma:contentTypeScope="" ma:versionID="867a61909d56fd4d545aa05d4bced8c7">
  <xsd:schema xmlns:xsd="http://www.w3.org/2001/XMLSchema" xmlns:xs="http://www.w3.org/2001/XMLSchema" xmlns:p="http://schemas.microsoft.com/office/2006/metadata/properties" xmlns:ns2="111fd046-1c18-45a0-82f9-56b8cb2ddbe2" xmlns:ns3="4284674b-efa9-4707-94c0-1b600ed2c134" targetNamespace="http://schemas.microsoft.com/office/2006/metadata/properties" ma:root="true" ma:fieldsID="cb24b33d7dbce74a4db7e31d9afe12d3" ns2:_="" ns3:_="">
    <xsd:import namespace="111fd046-1c18-45a0-82f9-56b8cb2ddbe2"/>
    <xsd:import namespace="4284674b-efa9-4707-94c0-1b600ed2c13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DataandTime" minOccurs="0"/>
                <xsd:element ref="ns3:Date" minOccurs="0"/>
                <xsd:element ref="ns3:lcf76f155ced4ddcb4097134ff3c332f" minOccurs="0"/>
                <xsd:element ref="ns2:TaxCatchAll" minOccurs="0"/>
                <xsd:element ref="ns3:date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1fd046-1c18-45a0-82f9-56b8cb2ddbe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397914de-f217-44e4-baf1-62b1402d3fd1}" ma:internalName="TaxCatchAll" ma:showField="CatchAllData" ma:web="111fd046-1c18-45a0-82f9-56b8cb2ddbe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284674b-efa9-4707-94c0-1b600ed2c13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DataandTime" ma:index="21" nillable="true" ma:displayName="Data and Time" ma:format="DateOnly" ma:internalName="DataandTime">
      <xsd:simpleType>
        <xsd:restriction base="dms:DateTime"/>
      </xsd:simpleType>
    </xsd:element>
    <xsd:element name="Date" ma:index="22" nillable="true" ma:displayName="Date" ma:format="DateTime" ma:internalName="Date">
      <xsd:simpleType>
        <xsd:restriction base="dms:DateTime"/>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3455861c-1c45-4cd2-a3d9-9610757d8d64" ma:termSetId="09814cd3-568e-fe90-9814-8d621ff8fb84" ma:anchorId="fba54fb3-c3e1-fe81-a776-ca4b69148c4d" ma:open="true" ma:isKeyword="false">
      <xsd:complexType>
        <xsd:sequence>
          <xsd:element ref="pc:Terms" minOccurs="0" maxOccurs="1"/>
        </xsd:sequence>
      </xsd:complexType>
    </xsd:element>
    <xsd:element name="date0" ma:index="26" nillable="true" ma:displayName="date" ma:format="DateOnly" ma:internalName="date0">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aandTime xmlns="4284674b-efa9-4707-94c0-1b600ed2c134" xsi:nil="true"/>
    <Date xmlns="4284674b-efa9-4707-94c0-1b600ed2c134" xsi:nil="true"/>
    <lcf76f155ced4ddcb4097134ff3c332f xmlns="4284674b-efa9-4707-94c0-1b600ed2c134">
      <Terms xmlns="http://schemas.microsoft.com/office/infopath/2007/PartnerControls"/>
    </lcf76f155ced4ddcb4097134ff3c332f>
    <TaxCatchAll xmlns="111fd046-1c18-45a0-82f9-56b8cb2ddbe2" xsi:nil="true"/>
    <date0 xmlns="4284674b-efa9-4707-94c0-1b600ed2c134" xsi:nil="true"/>
  </documentManagement>
</p:properties>
</file>

<file path=customXml/itemProps1.xml><?xml version="1.0" encoding="utf-8"?>
<ds:datastoreItem xmlns:ds="http://schemas.openxmlformats.org/officeDocument/2006/customXml" ds:itemID="{0A9D55B8-0D8A-4029-9087-FF14BD8ECC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1fd046-1c18-45a0-82f9-56b8cb2ddbe2"/>
    <ds:schemaRef ds:uri="4284674b-efa9-4707-94c0-1b600ed2c1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88DCAE0-0913-46B6-9AF1-C1692A1DCAE4}">
  <ds:schemaRefs>
    <ds:schemaRef ds:uri="http://schemas.microsoft.com/sharepoint/v3/contenttype/forms"/>
  </ds:schemaRefs>
</ds:datastoreItem>
</file>

<file path=customXml/itemProps3.xml><?xml version="1.0" encoding="utf-8"?>
<ds:datastoreItem xmlns:ds="http://schemas.openxmlformats.org/officeDocument/2006/customXml" ds:itemID="{452D7280-A014-4215-B973-77D7EB531149}">
  <ds:schemaRefs>
    <ds:schemaRef ds:uri="http://schemas.microsoft.com/office/2006/metadata/properties"/>
    <ds:schemaRef ds:uri="http://schemas.microsoft.com/office/infopath/2007/PartnerControls"/>
    <ds:schemaRef ds:uri="4284674b-efa9-4707-94c0-1b600ed2c134"/>
    <ds:schemaRef ds:uri="111fd046-1c18-45a0-82f9-56b8cb2ddbe2"/>
  </ds:schemaRefs>
</ds:datastoreItem>
</file>

<file path=docProps/app.xml><?xml version="1.0" encoding="utf-8"?>
<Properties xmlns="http://schemas.openxmlformats.org/officeDocument/2006/extended-properties" xmlns:vt="http://schemas.openxmlformats.org/officeDocument/2006/docPropsVTypes">
  <TotalTime>0</TotalTime>
  <Words>1209</Words>
  <Application>Microsoft Office PowerPoint</Application>
  <PresentationFormat>Widescreen</PresentationFormat>
  <Paragraphs>196</Paragraphs>
  <Slides>20</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Calibri Light</vt:lpstr>
      <vt:lpstr>HandelGotDBol</vt:lpstr>
      <vt:lpstr>HandelGotDLig</vt:lpstr>
      <vt:lpstr>HandelGothic</vt:lpstr>
      <vt:lpstr>HandelGothic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Eltherington</dc:creator>
  <cp:lastModifiedBy>James Peacock</cp:lastModifiedBy>
  <cp:revision>39</cp:revision>
  <dcterms:created xsi:type="dcterms:W3CDTF">2020-07-01T11:10:28Z</dcterms:created>
  <dcterms:modified xsi:type="dcterms:W3CDTF">2022-07-11T16:10:24Z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0x0101005FAD86F460C4C5458DD77BF838FE155F</vt:lpwstr>
  </property>
  <property fmtid="{D5CDD505-2E9C-101B-9397-08002B2CF9AE}" pid="3" name="MediaServiceImageTags">
    <vt:lpwstr/>
  </property>
</Properties>
</file>