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5" r:id="rId17"/>
    <p:sldId id="277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6E0C1-C8C6-415A-994B-D4FFF5DDB747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6B909-C7D0-4E6B-A9DB-335568115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38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D69A-9E3D-A721-C76D-6B261F0CC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C3E79-3709-027C-0B39-905C9CD29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232F1-B205-A256-A9D0-D4B94C3D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9A204-1F4D-19BF-77A5-A7EC72B98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FDF5-0BC3-B138-F94A-0AD4A52E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35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D28C1-3979-5213-9232-C705D692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1AC35-D0D2-7BC5-0924-19C0F79F6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6B41E-3BBA-2BD5-F435-7971D60CE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EBF50-1522-2282-4110-88C1BE8A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F23EC-AA7B-F2ED-BF85-02CC2D70E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06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27DFE2-23FE-8C4B-244B-3D58BD3E8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F97E3-A2C5-2183-E0A7-0071A7C46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FA7B1-2ED6-B5EC-00BA-C4E1762F4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9A75B-0B93-0524-6B7E-2C5427780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95668-FD11-9FA5-CA76-A3B02D4C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66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347C3-F121-C588-76B0-873AC974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F702-EFA2-79B3-51FD-5A4B82EAF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DB6D4-0C8A-B8D0-5312-31A33CB0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08222-58FC-92F5-A63C-92BEDF22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70DE3-294A-3591-9AB8-DAAD8C035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8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3E6D-F6AA-8883-800D-F14025C85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4DC32-64F7-EEE6-8FE0-CC846623E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73FEE-EEE6-3FDD-EFB3-E2C8C3A4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A816F-949D-37A0-8576-BEA5AF1D3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0DB04-2642-F538-09C7-6E1D49D3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96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A856C-BC51-3CB7-21D5-EDCA868D2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CF1AA-2907-89DC-032D-86AFA8C7F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9BDDD-6ABC-1D76-888C-791864EDA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AF003-E71C-51B3-ED11-1EDC96C9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7CF24-1C36-AAF7-0981-6D3249022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46DDB-831A-6F3B-AE6A-F590E5036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1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0D07B-E9AF-D640-D12B-60EFF036A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CCFE1-5504-DDA8-428E-D71E5C81D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5770F-5B64-5B7C-7B63-EBBCFB330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B1BBC7-89D1-0B9B-A78C-44281ADC8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6599D-64AE-3D43-6F58-4E4687798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3B47B0-42A8-0AC5-4272-6BB8A12D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9D7778-595F-047D-1B4A-1E7FD2C9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DDC5E8-F137-9428-8EA9-B9AF48BF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63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524-6432-DC31-2F6B-962C602C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0348DD-CF03-365C-0658-7A6055416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E878F-9747-2B93-D6CF-7AAF5F31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72A7F-9CE3-467A-CBA9-7EEFDC88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98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EAE67-3081-0FF1-956B-3131A2DA2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2FF4C-5AFF-CB55-6251-3DD04821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F9391-8856-B002-4148-B5C88F81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5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0893D-EF2D-E5B7-9338-30C4E534B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9BE11-CC46-6C93-6FB6-4CF7B07E1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3104E-D593-EB0B-8C73-5EC34E40D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A5ECF-698B-5A97-FE51-17D3F496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8D7B8-0C10-CA6A-4EF2-7B2E8A75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7B638-4CBE-4044-8846-A77F2E59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23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EC9A9-027C-F1E6-CE70-86B7D5E01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F1C483-3987-7F7E-4E83-D2563B9E1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C8C34-5461-4F09-6CBD-D3EAA19F9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F95B2-F2A3-CDA0-FA11-7CBF2C97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60070-F555-E980-2A93-5F5916BB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A91C7-DE9A-9479-6390-A5DC2ED4C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0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9CC226-D4E3-BBAC-0B8E-22D90CD71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AF146-C308-7018-074F-1DD41C47D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7B47B-A5FB-4625-DB86-A9D61365B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B65C7-AEC9-4517-9BF2-8628C79F6EC2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2D2E9-9E3E-3959-B5FA-A0C9F908D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6C1D-ECD5-9CDE-1FB8-C50296EF4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2838-AA1B-4C1D-A8C5-5181523A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1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amy.previll@pdports.co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uke.oldham@pdports.co.uk" TargetMode="External"/><Relationship Id="rId5" Type="http://schemas.openxmlformats.org/officeDocument/2006/relationships/hyperlink" Target="mailto:chris.stocks@pdports.co.uk" TargetMode="Externa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6" y="753034"/>
            <a:ext cx="6945554" cy="37808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88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Port Community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0"/>
            <a:ext cx="4249783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1" y="5126911"/>
            <a:ext cx="6437555" cy="14097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Chris Stocks</a:t>
            </a:r>
          </a:p>
        </p:txBody>
      </p:sp>
    </p:spTree>
    <p:extLst>
      <p:ext uri="{BB962C8B-B14F-4D97-AF65-F5344CB8AC3E}">
        <p14:creationId xmlns:p14="http://schemas.microsoft.com/office/powerpoint/2010/main" val="169228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424578"/>
            <a:ext cx="7354597" cy="14984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5400" b="1" spc="-40" dirty="0">
                <a:solidFill>
                  <a:srgbClr val="FFFFFF"/>
                </a:solidFill>
                <a:latin typeface="Avenir Next LT Pro" panose="020B0504020202020204" pitchFamily="34" charset="0"/>
              </a:rPr>
              <a:t>Questions?</a:t>
            </a:r>
            <a:endParaRPr lang="en-US" sz="5400" b="1" kern="1200" spc="-40" baseline="0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14152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395" y="2347645"/>
            <a:ext cx="6977525" cy="4889599"/>
          </a:xfr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Contacts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Chris Stocks </a:t>
            </a: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  <a:hlinkClick r:id="rId5"/>
              </a:rPr>
              <a:t>chris.stocks@pdports.co.uk</a:t>
            </a: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Luke Oldham </a:t>
            </a: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  <a:hlinkClick r:id="rId6"/>
              </a:rPr>
              <a:t>luke.oldham@pdports.co.uk</a:t>
            </a: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Amy Previll </a:t>
            </a: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  <a:hlinkClick r:id="rId7"/>
              </a:rPr>
              <a:t>amy.previll@pdports.co.uk</a:t>
            </a: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04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14152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346" y="616500"/>
            <a:ext cx="6977525" cy="48895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4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Port Marine Safety Code</a:t>
            </a:r>
            <a:endParaRPr lang="en-US" sz="4400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177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-340034" y="14151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8557104" y="-14152"/>
            <a:ext cx="3634896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880" y="1214328"/>
            <a:ext cx="3215344" cy="1134826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96FB13-A9DB-0AD5-1C67-836D180FB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4769" y="824275"/>
            <a:ext cx="8627804" cy="496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42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-340033" y="-42455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8628126" y="-42455"/>
            <a:ext cx="3634896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880" y="1214328"/>
            <a:ext cx="3215344" cy="1134826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AD5919-314E-A1B0-1891-45FE746BA76D}"/>
              </a:ext>
            </a:extLst>
          </p:cNvPr>
          <p:cNvSpPr txBox="1"/>
          <p:nvPr/>
        </p:nvSpPr>
        <p:spPr>
          <a:xfrm>
            <a:off x="209776" y="452761"/>
            <a:ext cx="73091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>
                <a:solidFill>
                  <a:schemeClr val="bg1"/>
                </a:solidFill>
              </a:rPr>
              <a:t>Review and Audit: Monitor, review and audit the risk assessment and MSMS on a regular basis – the independent designated person has a key role in providing assurance for the duty holder.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435302-F92F-3B60-B85C-985F795FE83B}"/>
              </a:ext>
            </a:extLst>
          </p:cNvPr>
          <p:cNvSpPr txBox="1"/>
          <p:nvPr/>
        </p:nvSpPr>
        <p:spPr>
          <a:xfrm>
            <a:off x="336842" y="1686641"/>
            <a:ext cx="645406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>
                <a:solidFill>
                  <a:schemeClr val="bg1"/>
                </a:solidFill>
              </a:rPr>
              <a:t>Internal Audit Dates:-  21</a:t>
            </a:r>
            <a:r>
              <a:rPr lang="en-GB" sz="2100" baseline="30000" dirty="0">
                <a:solidFill>
                  <a:schemeClr val="bg1"/>
                </a:solidFill>
              </a:rPr>
              <a:t>st</a:t>
            </a:r>
            <a:r>
              <a:rPr lang="en-GB" sz="2100" dirty="0">
                <a:solidFill>
                  <a:schemeClr val="bg1"/>
                </a:solidFill>
              </a:rPr>
              <a:t> February 2022</a:t>
            </a:r>
          </a:p>
          <a:p>
            <a:r>
              <a:rPr lang="en-GB" sz="2100" dirty="0">
                <a:solidFill>
                  <a:schemeClr val="bg1"/>
                </a:solidFill>
              </a:rPr>
              <a:t>                                        15</a:t>
            </a:r>
            <a:r>
              <a:rPr lang="en-GB" sz="2100" baseline="30000" dirty="0">
                <a:solidFill>
                  <a:schemeClr val="bg1"/>
                </a:solidFill>
              </a:rPr>
              <a:t>th</a:t>
            </a:r>
            <a:r>
              <a:rPr lang="en-GB" sz="2100" dirty="0">
                <a:solidFill>
                  <a:schemeClr val="bg1"/>
                </a:solidFill>
              </a:rPr>
              <a:t> February 2023</a:t>
            </a:r>
          </a:p>
          <a:p>
            <a:endParaRPr lang="en-GB" sz="2100" dirty="0">
              <a:solidFill>
                <a:schemeClr val="bg1"/>
              </a:solidFill>
            </a:endParaRPr>
          </a:p>
          <a:p>
            <a:r>
              <a:rPr lang="en-GB" sz="2100" dirty="0">
                <a:solidFill>
                  <a:schemeClr val="bg1"/>
                </a:solidFill>
              </a:rPr>
              <a:t>Conduct by DP William Heaps Marico Marine. Internal Audits conducted Annually </a:t>
            </a:r>
          </a:p>
          <a:p>
            <a:endParaRPr lang="en-GB" sz="2100" dirty="0">
              <a:solidFill>
                <a:schemeClr val="bg1"/>
              </a:solidFill>
            </a:endParaRPr>
          </a:p>
          <a:p>
            <a:endParaRPr lang="en-GB" sz="2100" dirty="0">
              <a:solidFill>
                <a:schemeClr val="bg1"/>
              </a:solidFill>
            </a:endParaRPr>
          </a:p>
          <a:p>
            <a:r>
              <a:rPr lang="en-GB" sz="2100" dirty="0">
                <a:solidFill>
                  <a:schemeClr val="bg1"/>
                </a:solidFill>
              </a:rPr>
              <a:t>External Audit Date:-  22</a:t>
            </a:r>
            <a:r>
              <a:rPr lang="en-GB" sz="2100" baseline="30000" dirty="0">
                <a:solidFill>
                  <a:schemeClr val="bg1"/>
                </a:solidFill>
              </a:rPr>
              <a:t>nd</a:t>
            </a:r>
            <a:r>
              <a:rPr lang="en-GB" sz="2100" dirty="0">
                <a:solidFill>
                  <a:schemeClr val="bg1"/>
                </a:solidFill>
              </a:rPr>
              <a:t> July 2022</a:t>
            </a:r>
          </a:p>
          <a:p>
            <a:endParaRPr lang="en-GB" sz="2100" dirty="0">
              <a:solidFill>
                <a:schemeClr val="bg1"/>
              </a:solidFill>
            </a:endParaRPr>
          </a:p>
          <a:p>
            <a:r>
              <a:rPr lang="en-GB" sz="2100" dirty="0">
                <a:solidFill>
                  <a:schemeClr val="bg1"/>
                </a:solidFill>
              </a:rPr>
              <a:t>Conduct by Monty Smedley and </a:t>
            </a:r>
            <a:r>
              <a:rPr lang="en-GB" sz="2100" dirty="0" err="1">
                <a:solidFill>
                  <a:schemeClr val="bg1"/>
                </a:solidFill>
              </a:rPr>
              <a:t>Capt</a:t>
            </a:r>
            <a:r>
              <a:rPr lang="en-GB" sz="2100" dirty="0">
                <a:solidFill>
                  <a:schemeClr val="bg1"/>
                </a:solidFill>
              </a:rPr>
              <a:t> Martin Phipps MBE. External Audits conducted 3 yearly </a:t>
            </a:r>
          </a:p>
          <a:p>
            <a:endParaRPr lang="en-GB" sz="2100" dirty="0">
              <a:solidFill>
                <a:schemeClr val="bg1"/>
              </a:solidFill>
            </a:endParaRPr>
          </a:p>
          <a:p>
            <a:r>
              <a:rPr lang="en-GB" sz="2100" b="1" dirty="0"/>
              <a:t>Port of Tees and Hartlepool remain compliant with the requirements of Port Marine Safety Code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43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-340033" y="-42455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8628126" y="-42455"/>
            <a:ext cx="3634896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880" y="1214328"/>
            <a:ext cx="3215344" cy="1134826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AD5919-314E-A1B0-1891-45FE746BA76D}"/>
              </a:ext>
            </a:extLst>
          </p:cNvPr>
          <p:cNvSpPr txBox="1"/>
          <p:nvPr/>
        </p:nvSpPr>
        <p:spPr>
          <a:xfrm>
            <a:off x="336842" y="452761"/>
            <a:ext cx="7309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</a:rPr>
              <a:t>Internal Audit 15</a:t>
            </a:r>
            <a:r>
              <a:rPr lang="en-GB" sz="3000" baseline="30000" dirty="0">
                <a:solidFill>
                  <a:schemeClr val="bg1"/>
                </a:solidFill>
              </a:rPr>
              <a:t>th</a:t>
            </a:r>
            <a:r>
              <a:rPr lang="en-GB" sz="3000" dirty="0">
                <a:solidFill>
                  <a:schemeClr val="bg1"/>
                </a:solidFill>
              </a:rPr>
              <a:t> February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435302-F92F-3B60-B85C-985F795FE83B}"/>
              </a:ext>
            </a:extLst>
          </p:cNvPr>
          <p:cNvSpPr txBox="1"/>
          <p:nvPr/>
        </p:nvSpPr>
        <p:spPr>
          <a:xfrm>
            <a:off x="487762" y="1214328"/>
            <a:ext cx="645406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Focus Areas:-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Review of Action Tracker of previous audits. 33/41 actions complete.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VTS Manual / Operational Procedures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Mooring Procedures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Observing the procedures for safety mooring (unmooring of vessels) – Half Day.</a:t>
            </a:r>
          </a:p>
          <a:p>
            <a:endParaRPr lang="en-GB" b="1" dirty="0"/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880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-340033" y="-42455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8628126" y="-42455"/>
            <a:ext cx="3634896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880" y="1214328"/>
            <a:ext cx="3215344" cy="1134826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AD5919-314E-A1B0-1891-45FE746BA76D}"/>
              </a:ext>
            </a:extLst>
          </p:cNvPr>
          <p:cNvSpPr txBox="1"/>
          <p:nvPr/>
        </p:nvSpPr>
        <p:spPr>
          <a:xfrm>
            <a:off x="336842" y="452761"/>
            <a:ext cx="7309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</a:rPr>
              <a:t>Internal Audit 15</a:t>
            </a:r>
            <a:r>
              <a:rPr lang="en-GB" sz="3000" baseline="30000" dirty="0">
                <a:solidFill>
                  <a:schemeClr val="bg1"/>
                </a:solidFill>
              </a:rPr>
              <a:t>th</a:t>
            </a:r>
            <a:r>
              <a:rPr lang="en-GB" sz="3000" dirty="0">
                <a:solidFill>
                  <a:schemeClr val="bg1"/>
                </a:solidFill>
              </a:rPr>
              <a:t> February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435302-F92F-3B60-B85C-985F795FE83B}"/>
              </a:ext>
            </a:extLst>
          </p:cNvPr>
          <p:cNvSpPr txBox="1"/>
          <p:nvPr/>
        </p:nvSpPr>
        <p:spPr>
          <a:xfrm>
            <a:off x="487762" y="1214328"/>
            <a:ext cx="645406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Audit intended to identify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Previous recommendations were appropriate and had been formally integrated into the MSMS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Comprehensive procedures which audits has confirmed are in place are being followed during daily marine operations.</a:t>
            </a:r>
          </a:p>
          <a:p>
            <a:pPr lvl="1"/>
            <a:endParaRPr lang="en-GB" sz="2800" dirty="0"/>
          </a:p>
          <a:p>
            <a:pPr lvl="1"/>
            <a:r>
              <a:rPr lang="en-GB" sz="2800" dirty="0"/>
              <a:t>Both the above objectives have been met</a:t>
            </a:r>
          </a:p>
          <a:p>
            <a:endParaRPr lang="en-GB" b="1" dirty="0"/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9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-340033" y="-42455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8628126" y="-42455"/>
            <a:ext cx="3634896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880" y="1214328"/>
            <a:ext cx="3215344" cy="1134826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435302-F92F-3B60-B85C-985F795FE83B}"/>
              </a:ext>
            </a:extLst>
          </p:cNvPr>
          <p:cNvSpPr txBox="1"/>
          <p:nvPr/>
        </p:nvSpPr>
        <p:spPr>
          <a:xfrm>
            <a:off x="487762" y="1214328"/>
            <a:ext cx="6454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635910-C523-1454-AC28-AF604D80B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233" y="115409"/>
            <a:ext cx="8445695" cy="626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525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-340033" y="-42455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8628126" y="-42455"/>
            <a:ext cx="3634896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66880" y="1214328"/>
            <a:ext cx="3215344" cy="1134826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AD5919-314E-A1B0-1891-45FE746BA76D}"/>
              </a:ext>
            </a:extLst>
          </p:cNvPr>
          <p:cNvSpPr txBox="1"/>
          <p:nvPr/>
        </p:nvSpPr>
        <p:spPr>
          <a:xfrm>
            <a:off x="336842" y="452761"/>
            <a:ext cx="7309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Navigation Risk Assessment Review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C3C2BD-7CC3-8086-D892-462138D04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75" y="1214328"/>
            <a:ext cx="8313069" cy="391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0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4866-9787-BD48-A75A-DA9BFA2E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3263-B5B7-DA85-9120-879218C2F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63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6" y="753034"/>
            <a:ext cx="5290200" cy="21643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88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Agenda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4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6" y="1232658"/>
            <a:ext cx="6437555" cy="41018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About Port Insider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Pre-Arrival Notification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Timeline Visit View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AIS Map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 err="1">
                <a:solidFill>
                  <a:srgbClr val="FFFFFF"/>
                </a:solidFill>
                <a:latin typeface="Avenir Next LT Pro" panose="020B0504020202020204" pitchFamily="34" charset="0"/>
              </a:rPr>
              <a:t>Hydrometeo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Notifications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Waste Management</a:t>
            </a:r>
          </a:p>
        </p:txBody>
      </p:sp>
    </p:spTree>
    <p:extLst>
      <p:ext uri="{BB962C8B-B14F-4D97-AF65-F5344CB8AC3E}">
        <p14:creationId xmlns:p14="http://schemas.microsoft.com/office/powerpoint/2010/main" val="417921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864965" cy="205112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/>
            <a:r>
              <a:rPr lang="en-US" sz="88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About Port Insider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4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4" name="Subtitle 7">
            <a:extLst>
              <a:ext uri="{FF2B5EF4-FFF2-40B4-BE49-F238E27FC236}">
                <a16:creationId xmlns:a16="http://schemas.microsoft.com/office/drawing/2014/main" id="{E6908825-5D42-C638-45F8-F30D2D3E4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494058"/>
            <a:ext cx="5252134" cy="2444829"/>
          </a:xfrm>
        </p:spPr>
        <p:txBody>
          <a:bodyPr vert="horz" lIns="91440" tIns="45720" rIns="91440" bIns="45720" rtlCol="0" anchor="b">
            <a:normAutofit fontScale="850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What is it? – Award winning online platform for stakeholders and river users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When did it launch? July 2021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Why did we create it? For the community to have better insight of visits</a:t>
            </a:r>
          </a:p>
        </p:txBody>
      </p:sp>
    </p:spTree>
    <p:extLst>
      <p:ext uri="{BB962C8B-B14F-4D97-AF65-F5344CB8AC3E}">
        <p14:creationId xmlns:p14="http://schemas.microsoft.com/office/powerpoint/2010/main" val="262052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556554"/>
            <a:ext cx="7040623" cy="15286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800" b="1" spc="-40" dirty="0">
                <a:solidFill>
                  <a:srgbClr val="FFFFFF"/>
                </a:solidFill>
                <a:latin typeface="Avenir Next LT Pro" panose="020B0504020202020204" pitchFamily="34" charset="0"/>
              </a:rPr>
              <a:t>Pre-Arrival Notification</a:t>
            </a:r>
            <a:endParaRPr lang="en-US" sz="4800" b="1" kern="1200" spc="-40" baseline="0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4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758" y="1809979"/>
            <a:ext cx="4823277" cy="1913609"/>
          </a:xfrm>
        </p:spPr>
        <p:txBody>
          <a:bodyPr vert="horz" lIns="91440" tIns="45720" rIns="91440" bIns="45720" rtlCol="0" anchor="b"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Notice to Mariners No.14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 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Create &amp; Manage Visits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Document Storage &amp; Historic data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500301-2C3D-37E7-A64B-7268B6D526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758" y="4134059"/>
            <a:ext cx="7529862" cy="206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0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556554"/>
            <a:ext cx="7040623" cy="15286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800" b="1" spc="-40" dirty="0">
                <a:solidFill>
                  <a:srgbClr val="FFFFFF"/>
                </a:solidFill>
                <a:latin typeface="Avenir Next LT Pro" panose="020B0504020202020204" pitchFamily="34" charset="0"/>
              </a:rPr>
              <a:t>Visit </a:t>
            </a:r>
            <a:r>
              <a:rPr lang="en-US" sz="5400" b="1" spc="-40" dirty="0">
                <a:solidFill>
                  <a:srgbClr val="FFFFFF"/>
                </a:solidFill>
                <a:latin typeface="Avenir Next LT Pro" panose="020B0504020202020204" pitchFamily="34" charset="0"/>
              </a:rPr>
              <a:t>View</a:t>
            </a:r>
            <a:r>
              <a:rPr lang="en-US" sz="4800" b="1" spc="-40" dirty="0">
                <a:solidFill>
                  <a:srgbClr val="FFFFFF"/>
                </a:solidFill>
                <a:latin typeface="Avenir Next LT Pro" panose="020B0504020202020204" pitchFamily="34" charset="0"/>
              </a:rPr>
              <a:t> &amp; Timeline</a:t>
            </a:r>
            <a:endParaRPr lang="en-US" sz="4800" b="1" kern="1200" spc="-40" baseline="0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3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97" y="1728395"/>
            <a:ext cx="4722094" cy="2025001"/>
          </a:xfrm>
        </p:spPr>
        <p:txBody>
          <a:bodyPr vert="horz" lIns="91440" tIns="45720" rIns="91440" bIns="45720" rtlCol="0" anchor="b">
            <a:normAutofit fontScale="77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View documents associated with visit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View completed &amp; planned movements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View movement information such as location details, draught &amp; services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7BD8B9-A57B-8B4B-D625-55181AFE39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552" y="3948134"/>
            <a:ext cx="7270117" cy="262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4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-14152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424578"/>
            <a:ext cx="7354597" cy="14984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54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AIS Map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3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552" y="1443185"/>
            <a:ext cx="4722094" cy="20250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Live AIS data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Track vessels direct from Port Insider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151694-AC73-B954-5F27-515ED7A603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797" y="3643159"/>
            <a:ext cx="6683604" cy="306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92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-14152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424578"/>
            <a:ext cx="7354597" cy="14984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5400" b="1" spc="-40" dirty="0" err="1">
                <a:solidFill>
                  <a:srgbClr val="FFFFFF"/>
                </a:solidFill>
                <a:latin typeface="Avenir Next LT Pro" panose="020B0504020202020204" pitchFamily="34" charset="0"/>
              </a:rPr>
              <a:t>Hydrometeo</a:t>
            </a:r>
            <a:endParaRPr lang="en-US" sz="5400" b="1" kern="1200" spc="-40" baseline="0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3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552" y="1443185"/>
            <a:ext cx="4722094" cy="20250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Live met data direct from PD weather sensors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ACC003-AB35-F9E5-47F0-96D7967157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772" y="3245889"/>
            <a:ext cx="5654036" cy="291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29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-14152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424578"/>
            <a:ext cx="7354597" cy="14984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54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Notifications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3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552" y="1443185"/>
            <a:ext cx="6593990" cy="47596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Tailored notifications for your associated visit.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Firm order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Services added/removed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Reporting line crossing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Arrival / Departure times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Detained vessel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Notifications from Harbour Master to replace mailing lists</a:t>
            </a:r>
          </a:p>
        </p:txBody>
      </p:sp>
    </p:spTree>
    <p:extLst>
      <p:ext uri="{BB962C8B-B14F-4D97-AF65-F5344CB8AC3E}">
        <p14:creationId xmlns:p14="http://schemas.microsoft.com/office/powerpoint/2010/main" val="580344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CA0366-264B-8CF5-F9F7-F241214238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9C7D5D6C-8D6C-DDF7-BD1C-8A28AF37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97" y="424578"/>
            <a:ext cx="7354597" cy="14984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5400" b="1" kern="1200" spc="-40" baseline="0" dirty="0">
                <a:solidFill>
                  <a:srgbClr val="FFFFFF"/>
                </a:solidFill>
                <a:latin typeface="Avenir Next LT Pro" panose="020B0504020202020204" pitchFamily="34" charset="0"/>
              </a:rPr>
              <a:t>Waste Management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8AA4E2-CC17-D89E-9D73-0616FFC0B370}"/>
              </a:ext>
            </a:extLst>
          </p:cNvPr>
          <p:cNvSpPr/>
          <p:nvPr/>
        </p:nvSpPr>
        <p:spPr>
          <a:xfrm>
            <a:off x="7942217" y="-28303"/>
            <a:ext cx="4249783" cy="6886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fbeeldingsresultaat voor PD ports logo">
            <a:extLst>
              <a:ext uri="{FF2B5EF4-FFF2-40B4-BE49-F238E27FC236}">
                <a16:creationId xmlns:a16="http://schemas.microsoft.com/office/drawing/2014/main" id="{B5B5B5B5-9BE8-7127-754D-5AAAFC2E7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7104" y="1320860"/>
            <a:ext cx="3215344" cy="1134826"/>
          </a:xfrm>
          <a:prstGeom prst="rect">
            <a:avLst/>
          </a:prstGeom>
          <a:noFill/>
        </p:spPr>
      </p:pic>
      <p:pic>
        <p:nvPicPr>
          <p:cNvPr id="11" name="Graphic 1">
            <a:extLst>
              <a:ext uri="{FF2B5EF4-FFF2-40B4-BE49-F238E27FC236}">
                <a16:creationId xmlns:a16="http://schemas.microsoft.com/office/drawing/2014/main" id="{BFFC5925-539F-34C1-F44B-6BED3AD01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164" y="4586081"/>
            <a:ext cx="3204284" cy="748445"/>
          </a:xfrm>
          <a:prstGeom prst="rect">
            <a:avLst/>
          </a:prstGeom>
        </p:spPr>
      </p:pic>
      <p:sp>
        <p:nvSpPr>
          <p:cNvPr id="12" name="Subtitle 7">
            <a:extLst>
              <a:ext uri="{FF2B5EF4-FFF2-40B4-BE49-F238E27FC236}">
                <a16:creationId xmlns:a16="http://schemas.microsoft.com/office/drawing/2014/main" id="{CEC51509-D0A7-AE05-FE26-DBD4822B1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552" y="1443185"/>
            <a:ext cx="6593990" cy="47596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PD Ports operate the waste management plan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Importance of waste reporting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  <a:t>Advanced planning means improved service</a:t>
            </a: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br>
              <a:rPr lang="en-US" b="1" dirty="0">
                <a:solidFill>
                  <a:srgbClr val="FFFFFF"/>
                </a:solidFill>
                <a:latin typeface="Avenir Next LT Pro" panose="020B0504020202020204" pitchFamily="34" charset="0"/>
              </a:rPr>
            </a:br>
            <a:endParaRPr lang="en-US" b="1" dirty="0">
              <a:solidFill>
                <a:srgbClr val="FFFFFF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73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442</Words>
  <Application>Microsoft Office PowerPoint</Application>
  <PresentationFormat>Widescreen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Avenir Next LT Pro</vt:lpstr>
      <vt:lpstr>Calibri</vt:lpstr>
      <vt:lpstr>Calibri Light</vt:lpstr>
      <vt:lpstr>Office Theme</vt:lpstr>
      <vt:lpstr>Port Community System</vt:lpstr>
      <vt:lpstr>Agenda</vt:lpstr>
      <vt:lpstr>About Port Insider</vt:lpstr>
      <vt:lpstr>Pre-Arrival Notification</vt:lpstr>
      <vt:lpstr>Visit View &amp; Timeline</vt:lpstr>
      <vt:lpstr>AIS Map</vt:lpstr>
      <vt:lpstr>Hydrometeo</vt:lpstr>
      <vt:lpstr>Notifications</vt:lpstr>
      <vt:lpstr>Waste Management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PD Ports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 Community System</dc:title>
  <dc:creator>Amy Previll</dc:creator>
  <cp:lastModifiedBy>Chris Stocks</cp:lastModifiedBy>
  <cp:revision>6</cp:revision>
  <dcterms:created xsi:type="dcterms:W3CDTF">2023-03-01T11:09:58Z</dcterms:created>
  <dcterms:modified xsi:type="dcterms:W3CDTF">2023-03-07T14:22:39Z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1f769b7-1d30-41a4-8a87-259f40f8cc43_Enabled">
    <vt:lpwstr>true</vt:lpwstr>
  </property>
  <property fmtid="{D5CDD505-2E9C-101B-9397-08002B2CF9AE}" pid="3" name="MSIP_Label_41f769b7-1d30-41a4-8a87-259f40f8cc43_SetDate">
    <vt:lpwstr>2023-03-01T14:13:21Z</vt:lpwstr>
  </property>
  <property fmtid="{D5CDD505-2E9C-101B-9397-08002B2CF9AE}" pid="4" name="MSIP_Label_41f769b7-1d30-41a4-8a87-259f40f8cc43_Method">
    <vt:lpwstr>Privileged</vt:lpwstr>
  </property>
  <property fmtid="{D5CDD505-2E9C-101B-9397-08002B2CF9AE}" pid="5" name="MSIP_Label_41f769b7-1d30-41a4-8a87-259f40f8cc43_Name">
    <vt:lpwstr>Internal</vt:lpwstr>
  </property>
  <property fmtid="{D5CDD505-2E9C-101B-9397-08002B2CF9AE}" pid="6" name="MSIP_Label_41f769b7-1d30-41a4-8a87-259f40f8cc43_SiteId">
    <vt:lpwstr>85531b2d-bc0f-4189-b9f1-74140509dc67</vt:lpwstr>
  </property>
  <property fmtid="{D5CDD505-2E9C-101B-9397-08002B2CF9AE}" pid="7" name="MSIP_Label_41f769b7-1d30-41a4-8a87-259f40f8cc43_ActionId">
    <vt:lpwstr>3797f525-b47d-4bc0-a61c-f1f28f802378</vt:lpwstr>
  </property>
  <property fmtid="{D5CDD505-2E9C-101B-9397-08002B2CF9AE}" pid="8" name="MSIP_Label_41f769b7-1d30-41a4-8a87-259f40f8cc43_ContentBits">
    <vt:lpwstr>0</vt:lpwstr>
  </property>
</Properties>
</file>