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348" r:id="rId3"/>
    <p:sldId id="463" r:id="rId4"/>
    <p:sldId id="337" r:id="rId5"/>
    <p:sldId id="484" r:id="rId6"/>
    <p:sldId id="485" r:id="rId7"/>
    <p:sldId id="486" r:id="rId8"/>
    <p:sldId id="487" r:id="rId9"/>
    <p:sldId id="506" r:id="rId10"/>
    <p:sldId id="508" r:id="rId11"/>
    <p:sldId id="511" r:id="rId12"/>
    <p:sldId id="507" r:id="rId13"/>
    <p:sldId id="509" r:id="rId14"/>
    <p:sldId id="505" r:id="rId15"/>
    <p:sldId id="510" r:id="rId16"/>
    <p:sldId id="500" r:id="rId17"/>
    <p:sldId id="504" r:id="rId18"/>
    <p:sldId id="503" r:id="rId19"/>
    <p:sldId id="502" r:id="rId20"/>
    <p:sldId id="51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923" autoAdjust="0"/>
  </p:normalViewPr>
  <p:slideViewPr>
    <p:cSldViewPr snapToGrid="0">
      <p:cViewPr varScale="1">
        <p:scale>
          <a:sx n="42" d="100"/>
          <a:sy n="42" d="100"/>
        </p:scale>
        <p:origin x="16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026df94852ccbf5/Desktop/DESKTOP/Training%20Material/Stats%202021%20further%20upd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wnloads\Followers%2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ysClr val="windowText" lastClr="000000"/>
                </a:solidFill>
                <a:latin typeface="+mn-lt"/>
                <a:ea typeface="+mn-ea"/>
                <a:cs typeface="+mn-cs"/>
              </a:defRPr>
            </a:pPr>
            <a:r>
              <a:rPr lang="en-GB" sz="3200" dirty="0">
                <a:solidFill>
                  <a:sysClr val="windowText" lastClr="000000"/>
                </a:solidFill>
              </a:rPr>
              <a:t>SoBS Services Accessed </a:t>
            </a:r>
          </a:p>
        </c:rich>
      </c:tx>
      <c:layout/>
      <c:overlay val="0"/>
      <c:spPr>
        <a:noFill/>
        <a:ln>
          <a:noFill/>
        </a:ln>
        <a:effectLst/>
      </c:spPr>
      <c:txPr>
        <a:bodyPr rot="0" spcFirstLastPara="1" vertOverflow="ellipsis" vert="horz" wrap="square" anchor="ctr" anchorCtr="1"/>
        <a:lstStyle/>
        <a:p>
          <a:pPr>
            <a:defRPr sz="32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'[Stats 2021 further updates.xlsx]Sheet1'!$A$3</c:f>
              <c:strCache>
                <c:ptCount val="1"/>
                <c:pt idx="0">
                  <c:v>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'[Stats 2021 further updates.xlsx]Sheet1'!$B$1:$E$2</c:f>
              <c:strCache>
                <c:ptCount val="4"/>
                <c:pt idx="0">
                  <c:v>Helpline</c:v>
                </c:pt>
                <c:pt idx="1">
                  <c:v>Groups</c:v>
                </c:pt>
                <c:pt idx="2">
                  <c:v>Email</c:v>
                </c:pt>
                <c:pt idx="3">
                  <c:v>Forum</c:v>
                </c:pt>
              </c:strCache>
            </c:strRef>
          </c:cat>
          <c:val>
            <c:numRef>
              <c:f>'[Stats 2021 further updates.xlsx]Sheet1'!$B$3:$E$3</c:f>
              <c:numCache>
                <c:formatCode>General</c:formatCode>
                <c:ptCount val="4"/>
                <c:pt idx="0">
                  <c:v>5195</c:v>
                </c:pt>
                <c:pt idx="1">
                  <c:v>780</c:v>
                </c:pt>
                <c:pt idx="2">
                  <c:v>740</c:v>
                </c:pt>
                <c:pt idx="3">
                  <c:v>2426</c:v>
                </c:pt>
              </c:numCache>
            </c:numRef>
          </c:val>
          <c:extLst>
            <c:ext xmlns:c16="http://schemas.microsoft.com/office/drawing/2014/chart" uri="{C3380CC4-5D6E-409C-BE32-E72D297353CC}">
              <c16:uniqueId val="{00000000-8BEB-4293-8A95-73886E20AC1A}"/>
            </c:ext>
          </c:extLst>
        </c:ser>
        <c:ser>
          <c:idx val="1"/>
          <c:order val="1"/>
          <c:tx>
            <c:strRef>
              <c:f>'[Stats 2021 further updates.xlsx]Sheet1'!$A$4</c:f>
              <c:strCache>
                <c:ptCount val="1"/>
                <c:pt idx="0">
                  <c:v>2020</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'[Stats 2021 further updates.xlsx]Sheet1'!$B$1:$E$2</c:f>
              <c:strCache>
                <c:ptCount val="4"/>
                <c:pt idx="0">
                  <c:v>Helpline</c:v>
                </c:pt>
                <c:pt idx="1">
                  <c:v>Groups</c:v>
                </c:pt>
                <c:pt idx="2">
                  <c:v>Email</c:v>
                </c:pt>
                <c:pt idx="3">
                  <c:v>Forum</c:v>
                </c:pt>
              </c:strCache>
            </c:strRef>
          </c:cat>
          <c:val>
            <c:numRef>
              <c:f>'[Stats 2021 further updates.xlsx]Sheet1'!$B$4:$E$4</c:f>
              <c:numCache>
                <c:formatCode>General</c:formatCode>
                <c:ptCount val="4"/>
                <c:pt idx="0">
                  <c:v>6215</c:v>
                </c:pt>
                <c:pt idx="1">
                  <c:v>1820</c:v>
                </c:pt>
                <c:pt idx="2">
                  <c:v>11034</c:v>
                </c:pt>
                <c:pt idx="3">
                  <c:v>3522</c:v>
                </c:pt>
              </c:numCache>
            </c:numRef>
          </c:val>
          <c:extLst>
            <c:ext xmlns:c16="http://schemas.microsoft.com/office/drawing/2014/chart" uri="{C3380CC4-5D6E-409C-BE32-E72D297353CC}">
              <c16:uniqueId val="{00000001-8BEB-4293-8A95-73886E20AC1A}"/>
            </c:ext>
          </c:extLst>
        </c:ser>
        <c:ser>
          <c:idx val="2"/>
          <c:order val="2"/>
          <c:tx>
            <c:strRef>
              <c:f>'[Stats 2021 further updates.xlsx]Sheet1'!$A$5</c:f>
              <c:strCache>
                <c:ptCount val="1"/>
                <c:pt idx="0">
                  <c:v>2021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'[Stats 2021 further updates.xlsx]Sheet1'!$B$1:$E$2</c:f>
              <c:strCache>
                <c:ptCount val="4"/>
                <c:pt idx="0">
                  <c:v>Helpline</c:v>
                </c:pt>
                <c:pt idx="1">
                  <c:v>Groups</c:v>
                </c:pt>
                <c:pt idx="2">
                  <c:v>Email</c:v>
                </c:pt>
                <c:pt idx="3">
                  <c:v>Forum</c:v>
                </c:pt>
              </c:strCache>
            </c:strRef>
          </c:cat>
          <c:val>
            <c:numRef>
              <c:f>'[Stats 2021 further updates.xlsx]Sheet1'!$B$5:$E$5</c:f>
              <c:numCache>
                <c:formatCode>General</c:formatCode>
                <c:ptCount val="4"/>
                <c:pt idx="0">
                  <c:v>8136</c:v>
                </c:pt>
                <c:pt idx="1">
                  <c:v>661</c:v>
                </c:pt>
                <c:pt idx="2">
                  <c:v>1193</c:v>
                </c:pt>
                <c:pt idx="3">
                  <c:v>4951</c:v>
                </c:pt>
              </c:numCache>
            </c:numRef>
          </c:val>
          <c:extLst>
            <c:ext xmlns:c16="http://schemas.microsoft.com/office/drawing/2014/chart" uri="{C3380CC4-5D6E-409C-BE32-E72D297353CC}">
              <c16:uniqueId val="{00000002-8BEB-4293-8A95-73886E20AC1A}"/>
            </c:ext>
          </c:extLst>
        </c:ser>
        <c:ser>
          <c:idx val="3"/>
          <c:order val="3"/>
          <c:tx>
            <c:strRef>
              <c:f>'[Stats 2021 further updates.xlsx]Sheet1'!$A$6</c:f>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'[Stats 2021 further updates.xlsx]Sheet1'!$B$1:$E$2</c:f>
              <c:strCache>
                <c:ptCount val="4"/>
                <c:pt idx="0">
                  <c:v>Helpline</c:v>
                </c:pt>
                <c:pt idx="1">
                  <c:v>Groups</c:v>
                </c:pt>
                <c:pt idx="2">
                  <c:v>Email</c:v>
                </c:pt>
                <c:pt idx="3">
                  <c:v>Forum</c:v>
                </c:pt>
              </c:strCache>
            </c:strRef>
          </c:cat>
          <c:val>
            <c:numRef>
              <c:f>'[Stats 2021 further updates.xlsx]Sheet1'!$B$6:$E$6</c:f>
              <c:numCache>
                <c:formatCode>General</c:formatCode>
                <c:ptCount val="4"/>
              </c:numCache>
            </c:numRef>
          </c:val>
          <c:extLst>
            <c:ext xmlns:c16="http://schemas.microsoft.com/office/drawing/2014/chart" uri="{C3380CC4-5D6E-409C-BE32-E72D297353CC}">
              <c16:uniqueId val="{00000003-8BEB-4293-8A95-73886E20AC1A}"/>
            </c:ext>
          </c:extLst>
        </c:ser>
        <c:dLbls>
          <c:dLblPos val="outEnd"/>
          <c:showLegendKey val="0"/>
          <c:showVal val="1"/>
          <c:showCatName val="0"/>
          <c:showSerName val="0"/>
          <c:showPercent val="0"/>
          <c:showBubbleSize val="0"/>
        </c:dLbls>
        <c:gapWidth val="100"/>
        <c:overlap val="-24"/>
        <c:axId val="610915344"/>
        <c:axId val="610917312"/>
      </c:barChart>
      <c:catAx>
        <c:axId val="6109153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610917312"/>
        <c:crosses val="autoZero"/>
        <c:auto val="1"/>
        <c:lblAlgn val="ctr"/>
        <c:lblOffset val="100"/>
        <c:noMultiLvlLbl val="0"/>
      </c:catAx>
      <c:valAx>
        <c:axId val="610917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10915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r>
              <a:rPr lang="en-GB" sz="2800" b="1" dirty="0">
                <a:solidFill>
                  <a:sysClr val="windowText" lastClr="000000"/>
                </a:solidFill>
              </a:rPr>
              <a:t>Visitors</a:t>
            </a:r>
          </a:p>
        </c:rich>
      </c:tx>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Sheet1!$X$1:$X$2</c:f>
              <c:strCache>
                <c:ptCount val="2"/>
                <c:pt idx="1">
                  <c:v>New Visitors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Sheet1!$W$3:$W$4</c:f>
              <c:numCache>
                <c:formatCode>General</c:formatCode>
                <c:ptCount val="2"/>
                <c:pt idx="0">
                  <c:v>2020</c:v>
                </c:pt>
                <c:pt idx="1">
                  <c:v>2021</c:v>
                </c:pt>
              </c:numCache>
            </c:numRef>
          </c:cat>
          <c:val>
            <c:numRef>
              <c:f>Sheet1!$X$3:$X$4</c:f>
              <c:numCache>
                <c:formatCode>0%</c:formatCode>
                <c:ptCount val="2"/>
                <c:pt idx="0">
                  <c:v>0.87</c:v>
                </c:pt>
                <c:pt idx="1">
                  <c:v>0.86</c:v>
                </c:pt>
              </c:numCache>
            </c:numRef>
          </c:val>
          <c:extLst>
            <c:ext xmlns:c16="http://schemas.microsoft.com/office/drawing/2014/chart" uri="{C3380CC4-5D6E-409C-BE32-E72D297353CC}">
              <c16:uniqueId val="{00000000-78DC-4575-A276-41B57C6F3203}"/>
            </c:ext>
          </c:extLst>
        </c:ser>
        <c:ser>
          <c:idx val="1"/>
          <c:order val="1"/>
          <c:tx>
            <c:strRef>
              <c:f>Sheet1!$Y$1:$Y$2</c:f>
              <c:strCache>
                <c:ptCount val="2"/>
                <c:pt idx="1">
                  <c:v>Return Visitors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numRef>
              <c:f>Sheet1!$W$3:$W$4</c:f>
              <c:numCache>
                <c:formatCode>General</c:formatCode>
                <c:ptCount val="2"/>
                <c:pt idx="0">
                  <c:v>2020</c:v>
                </c:pt>
                <c:pt idx="1">
                  <c:v>2021</c:v>
                </c:pt>
              </c:numCache>
            </c:numRef>
          </c:cat>
          <c:val>
            <c:numRef>
              <c:f>Sheet1!$Y$3:$Y$4</c:f>
              <c:numCache>
                <c:formatCode>0%</c:formatCode>
                <c:ptCount val="2"/>
                <c:pt idx="0">
                  <c:v>0.13</c:v>
                </c:pt>
                <c:pt idx="1">
                  <c:v>0.14000000000000001</c:v>
                </c:pt>
              </c:numCache>
            </c:numRef>
          </c:val>
          <c:extLst>
            <c:ext xmlns:c16="http://schemas.microsoft.com/office/drawing/2014/chart" uri="{C3380CC4-5D6E-409C-BE32-E72D297353CC}">
              <c16:uniqueId val="{00000001-78DC-4575-A276-41B57C6F3203}"/>
            </c:ext>
          </c:extLst>
        </c:ser>
        <c:dLbls>
          <c:dLblPos val="inEnd"/>
          <c:showLegendKey val="0"/>
          <c:showVal val="1"/>
          <c:showCatName val="0"/>
          <c:showSerName val="0"/>
          <c:showPercent val="0"/>
          <c:showBubbleSize val="0"/>
        </c:dLbls>
        <c:gapWidth val="100"/>
        <c:overlap val="-24"/>
        <c:axId val="517180832"/>
        <c:axId val="517181816"/>
      </c:barChart>
      <c:catAx>
        <c:axId val="5171808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517181816"/>
        <c:crosses val="autoZero"/>
        <c:auto val="1"/>
        <c:lblAlgn val="ctr"/>
        <c:lblOffset val="100"/>
        <c:noMultiLvlLbl val="0"/>
      </c:catAx>
      <c:valAx>
        <c:axId val="5171818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17180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1" i="0" u="none" strike="noStrike" kern="1200" baseline="0">
                <a:solidFill>
                  <a:sysClr val="windowText" lastClr="000000"/>
                </a:solidFill>
                <a:effectLst/>
                <a:latin typeface="+mn-lt"/>
                <a:ea typeface="+mn-ea"/>
                <a:cs typeface="+mn-cs"/>
              </a:defRPr>
            </a:pPr>
            <a:r>
              <a:rPr lang="en-GB" b="1" dirty="0">
                <a:solidFill>
                  <a:sysClr val="windowText" lastClr="000000"/>
                </a:solidFill>
              </a:rPr>
              <a:t>Web Activity</a:t>
            </a:r>
          </a:p>
        </c:rich>
      </c:tx>
      <c:layout/>
      <c:overlay val="0"/>
      <c:spPr>
        <a:noFill/>
        <a:ln>
          <a:noFill/>
        </a:ln>
        <a:effectLst/>
      </c:spPr>
      <c:txPr>
        <a:bodyPr rot="0" spcFirstLastPara="1" vertOverflow="ellipsis" vert="horz" wrap="square" anchor="ctr" anchorCtr="1"/>
        <a:lstStyle/>
        <a:p>
          <a:pPr>
            <a:defRPr b="1" i="0" u="none" strike="noStrike" kern="1200" baseline="0">
              <a:solidFill>
                <a:sysClr val="windowText" lastClr="000000"/>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Sheet1!$A$34:$A$35</c:f>
              <c:numCache>
                <c:formatCode>General</c:formatCode>
                <c:ptCount val="2"/>
                <c:pt idx="0">
                  <c:v>2020</c:v>
                </c:pt>
                <c:pt idx="1">
                  <c:v>2021</c:v>
                </c:pt>
              </c:numCache>
            </c:numRef>
          </c:cat>
          <c:val>
            <c:numRef>
              <c:f>Sheet1!$B$34:$B$35</c:f>
              <c:numCache>
                <c:formatCode>0</c:formatCode>
                <c:ptCount val="2"/>
                <c:pt idx="0">
                  <c:v>78336</c:v>
                </c:pt>
                <c:pt idx="1">
                  <c:v>160580</c:v>
                </c:pt>
              </c:numCache>
            </c:numRef>
          </c:val>
          <c:extLst>
            <c:ext xmlns:c16="http://schemas.microsoft.com/office/drawing/2014/chart" uri="{C3380CC4-5D6E-409C-BE32-E72D297353CC}">
              <c16:uniqueId val="{00000000-1BBA-403A-8D24-D110D2DB486B}"/>
            </c:ext>
          </c:extLst>
        </c:ser>
        <c:dLbls>
          <c:dLblPos val="inEnd"/>
          <c:showLegendKey val="0"/>
          <c:showVal val="1"/>
          <c:showCatName val="0"/>
          <c:showSerName val="0"/>
          <c:showPercent val="0"/>
          <c:showBubbleSize val="0"/>
        </c:dLbls>
        <c:gapWidth val="41"/>
        <c:axId val="503182680"/>
        <c:axId val="503180384"/>
      </c:barChart>
      <c:catAx>
        <c:axId val="503182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effectLst/>
                <a:latin typeface="+mn-lt"/>
                <a:ea typeface="+mn-ea"/>
                <a:cs typeface="+mn-cs"/>
              </a:defRPr>
            </a:pPr>
            <a:endParaRPr lang="en-US"/>
          </a:p>
        </c:txPr>
        <c:crossAx val="503180384"/>
        <c:crosses val="autoZero"/>
        <c:auto val="1"/>
        <c:lblAlgn val="ctr"/>
        <c:lblOffset val="100"/>
        <c:noMultiLvlLbl val="0"/>
      </c:catAx>
      <c:valAx>
        <c:axId val="503180384"/>
        <c:scaling>
          <c:orientation val="minMax"/>
        </c:scaling>
        <c:delete val="1"/>
        <c:axPos val="l"/>
        <c:numFmt formatCode="0" sourceLinked="1"/>
        <c:majorTickMark val="none"/>
        <c:minorTickMark val="none"/>
        <c:tickLblPos val="nextTo"/>
        <c:crossAx val="50318268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57150" cap="flat" cmpd="sng" algn="ctr">
      <a:solidFill>
        <a:schemeClr val="accent6">
          <a:lumMod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r>
              <a:rPr lang="en-GB" sz="3200" dirty="0">
                <a:solidFill>
                  <a:schemeClr val="tx1"/>
                </a:solidFill>
              </a:rPr>
              <a:t>Followers </a:t>
            </a:r>
          </a:p>
        </c:rich>
      </c:tx>
      <c:layout/>
      <c:overlay val="0"/>
      <c:spPr>
        <a:noFill/>
        <a:ln>
          <a:noFill/>
        </a:ln>
        <a:effectLst/>
      </c:spPr>
      <c:txPr>
        <a:bodyPr rot="0" spcFirstLastPara="1" vertOverflow="ellipsis" vert="horz" wrap="square" anchor="ctr" anchorCtr="1"/>
        <a:lstStyle/>
        <a:p>
          <a:pPr>
            <a:defRPr sz="32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Jan-20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Sheet1!$B$1:$E$2</c:f>
              <c:strCache>
                <c:ptCount val="4"/>
                <c:pt idx="0">
                  <c:v>Instagram</c:v>
                </c:pt>
                <c:pt idx="1">
                  <c:v>Facebook</c:v>
                </c:pt>
                <c:pt idx="2">
                  <c:v>Twitter</c:v>
                </c:pt>
                <c:pt idx="3">
                  <c:v>Linked in</c:v>
                </c:pt>
              </c:strCache>
            </c:strRef>
          </c:cat>
          <c:val>
            <c:numRef>
              <c:f>Sheet1!$B$3:$E$3</c:f>
              <c:numCache>
                <c:formatCode>#,##0</c:formatCode>
                <c:ptCount val="4"/>
                <c:pt idx="0">
                  <c:v>639</c:v>
                </c:pt>
                <c:pt idx="1">
                  <c:v>5059</c:v>
                </c:pt>
                <c:pt idx="2">
                  <c:v>1603</c:v>
                </c:pt>
                <c:pt idx="3">
                  <c:v>27</c:v>
                </c:pt>
              </c:numCache>
            </c:numRef>
          </c:val>
          <c:extLst>
            <c:ext xmlns:c16="http://schemas.microsoft.com/office/drawing/2014/chart" uri="{C3380CC4-5D6E-409C-BE32-E72D297353CC}">
              <c16:uniqueId val="{00000000-A045-4F30-90CE-13C0D6BD6493}"/>
            </c:ext>
          </c:extLst>
        </c:ser>
        <c:ser>
          <c:idx val="1"/>
          <c:order val="1"/>
          <c:tx>
            <c:strRef>
              <c:f>Sheet1!$A$4</c:f>
              <c:strCache>
                <c:ptCount val="1"/>
                <c:pt idx="0">
                  <c:v>Jan-21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Sheet1!$B$1:$E$2</c:f>
              <c:strCache>
                <c:ptCount val="4"/>
                <c:pt idx="0">
                  <c:v>Instagram</c:v>
                </c:pt>
                <c:pt idx="1">
                  <c:v>Facebook</c:v>
                </c:pt>
                <c:pt idx="2">
                  <c:v>Twitter</c:v>
                </c:pt>
                <c:pt idx="3">
                  <c:v>Linked in</c:v>
                </c:pt>
              </c:strCache>
            </c:strRef>
          </c:cat>
          <c:val>
            <c:numRef>
              <c:f>Sheet1!$B$4:$E$4</c:f>
              <c:numCache>
                <c:formatCode>#,##0</c:formatCode>
                <c:ptCount val="4"/>
                <c:pt idx="0">
                  <c:v>1062</c:v>
                </c:pt>
                <c:pt idx="1">
                  <c:v>6904</c:v>
                </c:pt>
                <c:pt idx="2">
                  <c:v>2361</c:v>
                </c:pt>
                <c:pt idx="3">
                  <c:v>78</c:v>
                </c:pt>
              </c:numCache>
            </c:numRef>
          </c:val>
          <c:extLst>
            <c:ext xmlns:c16="http://schemas.microsoft.com/office/drawing/2014/chart" uri="{C3380CC4-5D6E-409C-BE32-E72D297353CC}">
              <c16:uniqueId val="{00000001-A045-4F30-90CE-13C0D6BD6493}"/>
            </c:ext>
          </c:extLst>
        </c:ser>
        <c:ser>
          <c:idx val="2"/>
          <c:order val="2"/>
          <c:tx>
            <c:strRef>
              <c:f>Sheet1!$A$5</c:f>
              <c:strCache>
                <c:ptCount val="1"/>
                <c:pt idx="0">
                  <c:v>Jan-22</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Sheet1!$B$1:$E$2</c:f>
              <c:strCache>
                <c:ptCount val="4"/>
                <c:pt idx="0">
                  <c:v>Instagram</c:v>
                </c:pt>
                <c:pt idx="1">
                  <c:v>Facebook</c:v>
                </c:pt>
                <c:pt idx="2">
                  <c:v>Twitter</c:v>
                </c:pt>
                <c:pt idx="3">
                  <c:v>Linked in</c:v>
                </c:pt>
              </c:strCache>
            </c:strRef>
          </c:cat>
          <c:val>
            <c:numRef>
              <c:f>Sheet1!$B$5:$E$5</c:f>
              <c:numCache>
                <c:formatCode>#,##0</c:formatCode>
                <c:ptCount val="4"/>
                <c:pt idx="0">
                  <c:v>1533</c:v>
                </c:pt>
                <c:pt idx="1">
                  <c:v>9021</c:v>
                </c:pt>
                <c:pt idx="2">
                  <c:v>3028</c:v>
                </c:pt>
                <c:pt idx="3" formatCode="General">
                  <c:v>903</c:v>
                </c:pt>
              </c:numCache>
            </c:numRef>
          </c:val>
          <c:extLst>
            <c:ext xmlns:c16="http://schemas.microsoft.com/office/drawing/2014/chart" uri="{C3380CC4-5D6E-409C-BE32-E72D297353CC}">
              <c16:uniqueId val="{00000002-A045-4F30-90CE-13C0D6BD6493}"/>
            </c:ext>
          </c:extLst>
        </c:ser>
        <c:dLbls>
          <c:dLblPos val="outEnd"/>
          <c:showLegendKey val="0"/>
          <c:showVal val="1"/>
          <c:showCatName val="0"/>
          <c:showSerName val="0"/>
          <c:showPercent val="0"/>
          <c:showBubbleSize val="0"/>
        </c:dLbls>
        <c:gapWidth val="100"/>
        <c:overlap val="-24"/>
        <c:axId val="600742520"/>
        <c:axId val="600741864"/>
      </c:barChart>
      <c:catAx>
        <c:axId val="6007425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600741864"/>
        <c:crosses val="autoZero"/>
        <c:auto val="1"/>
        <c:lblAlgn val="ctr"/>
        <c:lblOffset val="100"/>
        <c:noMultiLvlLbl val="0"/>
      </c:catAx>
      <c:valAx>
        <c:axId val="60074186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00742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8C9C7-F015-4877-BF82-065675EEA111}" type="doc">
      <dgm:prSet loTypeId="urn:microsoft.com/office/officeart/2005/8/layout/hierarchy3" loCatId="relationship" qsTypeId="urn:microsoft.com/office/officeart/2005/8/quickstyle/3d1" qsCatId="3D" csTypeId="urn:microsoft.com/office/officeart/2005/8/colors/accent2_2" csCatId="accent2" phldr="1"/>
      <dgm:spPr/>
      <dgm:t>
        <a:bodyPr/>
        <a:lstStyle/>
        <a:p>
          <a:endParaRPr lang="en-GB"/>
        </a:p>
      </dgm:t>
    </dgm:pt>
    <dgm:pt modelId="{E297A546-D30B-47A4-BC9A-68C6A9AB1148}">
      <dgm:prSet custT="1"/>
      <dgm:spPr/>
      <dgm:t>
        <a:bodyPr/>
        <a:lstStyle/>
        <a:p>
          <a:r>
            <a:rPr lang="en-GB" sz="1200" b="0" dirty="0">
              <a:latin typeface="+mn-lt"/>
              <a:cs typeface="Calibri" panose="020F0502020204030204" pitchFamily="34" charset="0"/>
            </a:rPr>
            <a:t>Registered charity in England and Wales</a:t>
          </a:r>
          <a:endParaRPr lang="en-GB" sz="1200" dirty="0"/>
        </a:p>
      </dgm:t>
    </dgm:pt>
    <dgm:pt modelId="{49BCC699-2E7A-4B5C-8AAD-06439E058185}" type="sibTrans" cxnId="{42A40AF4-C077-47CD-807F-F0E7026F3134}">
      <dgm:prSet/>
      <dgm:spPr/>
      <dgm:t>
        <a:bodyPr/>
        <a:lstStyle/>
        <a:p>
          <a:endParaRPr lang="en-GB"/>
        </a:p>
      </dgm:t>
    </dgm:pt>
    <dgm:pt modelId="{CDE96E76-4DF3-497A-8B10-2ABFAD60D7BD}" type="parTrans" cxnId="{42A40AF4-C077-47CD-807F-F0E7026F3134}">
      <dgm:prSet/>
      <dgm:spPr/>
      <dgm:t>
        <a:bodyPr/>
        <a:lstStyle/>
        <a:p>
          <a:endParaRPr lang="en-GB"/>
        </a:p>
      </dgm:t>
    </dgm:pt>
    <dgm:pt modelId="{A15E7317-C548-4292-AAA8-EA71120AAEA2}">
      <dgm:prSet custT="1"/>
      <dgm:spPr/>
      <dgm:t>
        <a:bodyPr/>
        <a:lstStyle/>
        <a:p>
          <a:r>
            <a:rPr lang="en-GB" sz="3200" b="0" dirty="0">
              <a:latin typeface="+mn-lt"/>
              <a:cs typeface="Calibri" panose="020F0502020204030204" pitchFamily="34" charset="0"/>
            </a:rPr>
            <a:t>Est.1991</a:t>
          </a:r>
        </a:p>
      </dgm:t>
    </dgm:pt>
    <dgm:pt modelId="{20123E89-94E2-491C-B6B8-FA7380D26336}" type="sibTrans" cxnId="{92FACCD0-32B7-45B0-BB06-68B4AB1FE790}">
      <dgm:prSet/>
      <dgm:spPr/>
      <dgm:t>
        <a:bodyPr/>
        <a:lstStyle/>
        <a:p>
          <a:endParaRPr lang="en-GB"/>
        </a:p>
      </dgm:t>
    </dgm:pt>
    <dgm:pt modelId="{C6A9F7B7-51AD-4EA1-9072-352E39B80701}" type="parTrans" cxnId="{92FACCD0-32B7-45B0-BB06-68B4AB1FE790}">
      <dgm:prSet/>
      <dgm:spPr/>
      <dgm:t>
        <a:bodyPr/>
        <a:lstStyle/>
        <a:p>
          <a:endParaRPr lang="en-GB"/>
        </a:p>
      </dgm:t>
    </dgm:pt>
    <dgm:pt modelId="{2D3F8710-262A-40C9-B6C8-DD7C50A1806B}">
      <dgm:prSet custT="1"/>
      <dgm:spPr/>
      <dgm:t>
        <a:bodyPr/>
        <a:lstStyle/>
        <a:p>
          <a:r>
            <a:rPr lang="en-GB" sz="1600" dirty="0"/>
            <a:t>Bereaved by Suicide</a:t>
          </a:r>
        </a:p>
      </dgm:t>
    </dgm:pt>
    <dgm:pt modelId="{87CC6DDB-9DAF-4999-9379-C41A86A3535D}" type="parTrans" cxnId="{D6F1F24D-BAD8-41B8-B686-96CA461DA192}">
      <dgm:prSet/>
      <dgm:spPr/>
      <dgm:t>
        <a:bodyPr/>
        <a:lstStyle/>
        <a:p>
          <a:endParaRPr lang="en-GB"/>
        </a:p>
      </dgm:t>
    </dgm:pt>
    <dgm:pt modelId="{A133174E-4783-4B5E-A06C-BD4111522CE7}" type="sibTrans" cxnId="{D6F1F24D-BAD8-41B8-B686-96CA461DA192}">
      <dgm:prSet/>
      <dgm:spPr/>
      <dgm:t>
        <a:bodyPr/>
        <a:lstStyle/>
        <a:p>
          <a:endParaRPr lang="en-GB"/>
        </a:p>
      </dgm:t>
    </dgm:pt>
    <dgm:pt modelId="{4C356F51-ED86-4490-8AF8-8E063390993A}">
      <dgm:prSet custT="1"/>
      <dgm:spPr/>
      <dgm:t>
        <a:bodyPr/>
        <a:lstStyle/>
        <a:p>
          <a:r>
            <a:rPr lang="en-GB" sz="1200" b="0" dirty="0">
              <a:latin typeface="+mn-lt"/>
              <a:cs typeface="Calibri" panose="020F0502020204030204" pitchFamily="34" charset="0"/>
            </a:rPr>
            <a:t>Volunteer Peer Support </a:t>
          </a:r>
          <a:endParaRPr lang="en-GB" sz="1200" dirty="0"/>
        </a:p>
      </dgm:t>
    </dgm:pt>
    <dgm:pt modelId="{4D520BA4-8236-4350-8F13-CE82E2E442A4}" type="parTrans" cxnId="{DECD7AB2-99FA-40BA-9AF0-969EA1906818}">
      <dgm:prSet/>
      <dgm:spPr/>
      <dgm:t>
        <a:bodyPr/>
        <a:lstStyle/>
        <a:p>
          <a:endParaRPr lang="en-GB"/>
        </a:p>
      </dgm:t>
    </dgm:pt>
    <dgm:pt modelId="{2807DC0E-071E-424A-8127-898B5A40CAB7}" type="sibTrans" cxnId="{DECD7AB2-99FA-40BA-9AF0-969EA1906818}">
      <dgm:prSet/>
      <dgm:spPr/>
      <dgm:t>
        <a:bodyPr/>
        <a:lstStyle/>
        <a:p>
          <a:endParaRPr lang="en-GB"/>
        </a:p>
      </dgm:t>
    </dgm:pt>
    <dgm:pt modelId="{61296B64-F9E3-4DDB-B96F-45CBB528B8DB}" type="pres">
      <dgm:prSet presAssocID="{98D8C9C7-F015-4877-BF82-065675EEA111}" presName="diagram" presStyleCnt="0">
        <dgm:presLayoutVars>
          <dgm:chPref val="1"/>
          <dgm:dir/>
          <dgm:animOne val="branch"/>
          <dgm:animLvl val="lvl"/>
          <dgm:resizeHandles/>
        </dgm:presLayoutVars>
      </dgm:prSet>
      <dgm:spPr/>
      <dgm:t>
        <a:bodyPr/>
        <a:lstStyle/>
        <a:p>
          <a:endParaRPr lang="en-US"/>
        </a:p>
      </dgm:t>
    </dgm:pt>
    <dgm:pt modelId="{20A90009-BBC9-43BF-B752-A36B13A5A022}" type="pres">
      <dgm:prSet presAssocID="{A15E7317-C548-4292-AAA8-EA71120AAEA2}" presName="root" presStyleCnt="0"/>
      <dgm:spPr/>
    </dgm:pt>
    <dgm:pt modelId="{99CC9938-8571-4DDC-AE5E-E1C7CD44F056}" type="pres">
      <dgm:prSet presAssocID="{A15E7317-C548-4292-AAA8-EA71120AAEA2}" presName="rootComposite" presStyleCnt="0"/>
      <dgm:spPr/>
    </dgm:pt>
    <dgm:pt modelId="{8D605F24-B6AF-4C08-BE01-24F72E203A42}" type="pres">
      <dgm:prSet presAssocID="{A15E7317-C548-4292-AAA8-EA71120AAEA2}" presName="rootText" presStyleLbl="node1" presStyleIdx="0" presStyleCnt="1"/>
      <dgm:spPr/>
      <dgm:t>
        <a:bodyPr/>
        <a:lstStyle/>
        <a:p>
          <a:endParaRPr lang="en-US"/>
        </a:p>
      </dgm:t>
    </dgm:pt>
    <dgm:pt modelId="{3498C904-7E44-4645-AEB1-90DFC40E11F0}" type="pres">
      <dgm:prSet presAssocID="{A15E7317-C548-4292-AAA8-EA71120AAEA2}" presName="rootConnector" presStyleLbl="node1" presStyleIdx="0" presStyleCnt="1"/>
      <dgm:spPr/>
      <dgm:t>
        <a:bodyPr/>
        <a:lstStyle/>
        <a:p>
          <a:endParaRPr lang="en-US"/>
        </a:p>
      </dgm:t>
    </dgm:pt>
    <dgm:pt modelId="{22A0F645-A287-4251-A391-DD1CDA9C0EBE}" type="pres">
      <dgm:prSet presAssocID="{A15E7317-C548-4292-AAA8-EA71120AAEA2}" presName="childShape" presStyleCnt="0"/>
      <dgm:spPr/>
    </dgm:pt>
    <dgm:pt modelId="{E9E41FFD-F9EB-4BD9-9AF3-FC3CC11E3377}" type="pres">
      <dgm:prSet presAssocID="{87CC6DDB-9DAF-4999-9379-C41A86A3535D}" presName="Name13" presStyleLbl="parChTrans1D2" presStyleIdx="0" presStyleCnt="3"/>
      <dgm:spPr/>
      <dgm:t>
        <a:bodyPr/>
        <a:lstStyle/>
        <a:p>
          <a:endParaRPr lang="en-US"/>
        </a:p>
      </dgm:t>
    </dgm:pt>
    <dgm:pt modelId="{D0FCE4D5-4144-4D12-A9D7-2B564E082837}" type="pres">
      <dgm:prSet presAssocID="{2D3F8710-262A-40C9-B6C8-DD7C50A1806B}" presName="childText" presStyleLbl="bgAcc1" presStyleIdx="0" presStyleCnt="3" custLinFactY="100000" custLinFactNeighborX="1973" custLinFactNeighborY="126560">
        <dgm:presLayoutVars>
          <dgm:bulletEnabled val="1"/>
        </dgm:presLayoutVars>
      </dgm:prSet>
      <dgm:spPr/>
      <dgm:t>
        <a:bodyPr/>
        <a:lstStyle/>
        <a:p>
          <a:endParaRPr lang="en-US"/>
        </a:p>
      </dgm:t>
    </dgm:pt>
    <dgm:pt modelId="{391BEE9F-1CB9-47E2-AE7E-755B98C39537}" type="pres">
      <dgm:prSet presAssocID="{CDE96E76-4DF3-497A-8B10-2ABFAD60D7BD}" presName="Name13" presStyleLbl="parChTrans1D2" presStyleIdx="1" presStyleCnt="3"/>
      <dgm:spPr/>
      <dgm:t>
        <a:bodyPr/>
        <a:lstStyle/>
        <a:p>
          <a:endParaRPr lang="en-US"/>
        </a:p>
      </dgm:t>
    </dgm:pt>
    <dgm:pt modelId="{170AFEE2-8F80-4E7D-8D4D-1ED5DADB368C}" type="pres">
      <dgm:prSet presAssocID="{E297A546-D30B-47A4-BC9A-68C6A9AB1148}" presName="childText" presStyleLbl="bgAcc1" presStyleIdx="1" presStyleCnt="3" custLinFactY="-31573" custLinFactNeighborX="2881" custLinFactNeighborY="-100000">
        <dgm:presLayoutVars>
          <dgm:bulletEnabled val="1"/>
        </dgm:presLayoutVars>
      </dgm:prSet>
      <dgm:spPr/>
      <dgm:t>
        <a:bodyPr/>
        <a:lstStyle/>
        <a:p>
          <a:endParaRPr lang="en-US"/>
        </a:p>
      </dgm:t>
    </dgm:pt>
    <dgm:pt modelId="{A9F04E7F-7C1E-467E-B931-A28850C56DCC}" type="pres">
      <dgm:prSet presAssocID="{4D520BA4-8236-4350-8F13-CE82E2E442A4}" presName="Name13" presStyleLbl="parChTrans1D2" presStyleIdx="2" presStyleCnt="3"/>
      <dgm:spPr/>
      <dgm:t>
        <a:bodyPr/>
        <a:lstStyle/>
        <a:p>
          <a:endParaRPr lang="en-US"/>
        </a:p>
      </dgm:t>
    </dgm:pt>
    <dgm:pt modelId="{A66C69D4-47EB-49B5-B621-A92BBEFFE773}" type="pres">
      <dgm:prSet presAssocID="{4C356F51-ED86-4490-8AF8-8E063390993A}" presName="childText" presStyleLbl="bgAcc1" presStyleIdx="2" presStyleCnt="3" custLinFactY="-41922" custLinFactNeighborX="1824" custLinFactNeighborY="-100000">
        <dgm:presLayoutVars>
          <dgm:bulletEnabled val="1"/>
        </dgm:presLayoutVars>
      </dgm:prSet>
      <dgm:spPr/>
      <dgm:t>
        <a:bodyPr/>
        <a:lstStyle/>
        <a:p>
          <a:endParaRPr lang="en-US"/>
        </a:p>
      </dgm:t>
    </dgm:pt>
  </dgm:ptLst>
  <dgm:cxnLst>
    <dgm:cxn modelId="{89754F65-DF58-4BCD-AFE0-2C2942756ACC}" type="presOf" srcId="{E297A546-D30B-47A4-BC9A-68C6A9AB1148}" destId="{170AFEE2-8F80-4E7D-8D4D-1ED5DADB368C}" srcOrd="0" destOrd="0" presId="urn:microsoft.com/office/officeart/2005/8/layout/hierarchy3"/>
    <dgm:cxn modelId="{D6F1F24D-BAD8-41B8-B686-96CA461DA192}" srcId="{A15E7317-C548-4292-AAA8-EA71120AAEA2}" destId="{2D3F8710-262A-40C9-B6C8-DD7C50A1806B}" srcOrd="0" destOrd="0" parTransId="{87CC6DDB-9DAF-4999-9379-C41A86A3535D}" sibTransId="{A133174E-4783-4B5E-A06C-BD4111522CE7}"/>
    <dgm:cxn modelId="{1BDE1EA8-3AAD-49E4-AE83-30D480C6788E}" type="presOf" srcId="{87CC6DDB-9DAF-4999-9379-C41A86A3535D}" destId="{E9E41FFD-F9EB-4BD9-9AF3-FC3CC11E3377}" srcOrd="0" destOrd="0" presId="urn:microsoft.com/office/officeart/2005/8/layout/hierarchy3"/>
    <dgm:cxn modelId="{C55D4EF9-938F-4057-AE2B-417790071B65}" type="presOf" srcId="{CDE96E76-4DF3-497A-8B10-2ABFAD60D7BD}" destId="{391BEE9F-1CB9-47E2-AE7E-755B98C39537}" srcOrd="0" destOrd="0" presId="urn:microsoft.com/office/officeart/2005/8/layout/hierarchy3"/>
    <dgm:cxn modelId="{42A40AF4-C077-47CD-807F-F0E7026F3134}" srcId="{A15E7317-C548-4292-AAA8-EA71120AAEA2}" destId="{E297A546-D30B-47A4-BC9A-68C6A9AB1148}" srcOrd="1" destOrd="0" parTransId="{CDE96E76-4DF3-497A-8B10-2ABFAD60D7BD}" sibTransId="{49BCC699-2E7A-4B5C-8AAD-06439E058185}"/>
    <dgm:cxn modelId="{63F05893-824C-44D3-8356-14AA3EA518CE}" type="presOf" srcId="{A15E7317-C548-4292-AAA8-EA71120AAEA2}" destId="{3498C904-7E44-4645-AEB1-90DFC40E11F0}" srcOrd="1" destOrd="0" presId="urn:microsoft.com/office/officeart/2005/8/layout/hierarchy3"/>
    <dgm:cxn modelId="{DECD7AB2-99FA-40BA-9AF0-969EA1906818}" srcId="{A15E7317-C548-4292-AAA8-EA71120AAEA2}" destId="{4C356F51-ED86-4490-8AF8-8E063390993A}" srcOrd="2" destOrd="0" parTransId="{4D520BA4-8236-4350-8F13-CE82E2E442A4}" sibTransId="{2807DC0E-071E-424A-8127-898B5A40CAB7}"/>
    <dgm:cxn modelId="{92FACCD0-32B7-45B0-BB06-68B4AB1FE790}" srcId="{98D8C9C7-F015-4877-BF82-065675EEA111}" destId="{A15E7317-C548-4292-AAA8-EA71120AAEA2}" srcOrd="0" destOrd="0" parTransId="{C6A9F7B7-51AD-4EA1-9072-352E39B80701}" sibTransId="{20123E89-94E2-491C-B6B8-FA7380D26336}"/>
    <dgm:cxn modelId="{1C21DBAB-E9FB-40AC-9439-8E1062950C80}" type="presOf" srcId="{98D8C9C7-F015-4877-BF82-065675EEA111}" destId="{61296B64-F9E3-4DDB-B96F-45CBB528B8DB}" srcOrd="0" destOrd="0" presId="urn:microsoft.com/office/officeart/2005/8/layout/hierarchy3"/>
    <dgm:cxn modelId="{741BB0DC-D798-4D87-ADC5-8E90E9F2DEB9}" type="presOf" srcId="{4D520BA4-8236-4350-8F13-CE82E2E442A4}" destId="{A9F04E7F-7C1E-467E-B931-A28850C56DCC}" srcOrd="0" destOrd="0" presId="urn:microsoft.com/office/officeart/2005/8/layout/hierarchy3"/>
    <dgm:cxn modelId="{4A6FA72F-7240-4C66-B232-AA0E15675BB9}" type="presOf" srcId="{2D3F8710-262A-40C9-B6C8-DD7C50A1806B}" destId="{D0FCE4D5-4144-4D12-A9D7-2B564E082837}" srcOrd="0" destOrd="0" presId="urn:microsoft.com/office/officeart/2005/8/layout/hierarchy3"/>
    <dgm:cxn modelId="{F06C8E05-458A-496B-8CC5-16FABB478999}" type="presOf" srcId="{4C356F51-ED86-4490-8AF8-8E063390993A}" destId="{A66C69D4-47EB-49B5-B621-A92BBEFFE773}" srcOrd="0" destOrd="0" presId="urn:microsoft.com/office/officeart/2005/8/layout/hierarchy3"/>
    <dgm:cxn modelId="{4D5FE5AE-4DCE-4ED0-863E-78A8759526E9}" type="presOf" srcId="{A15E7317-C548-4292-AAA8-EA71120AAEA2}" destId="{8D605F24-B6AF-4C08-BE01-24F72E203A42}" srcOrd="0" destOrd="0" presId="urn:microsoft.com/office/officeart/2005/8/layout/hierarchy3"/>
    <dgm:cxn modelId="{FA680895-03D3-42E6-821E-60A99C7AE80A}" type="presParOf" srcId="{61296B64-F9E3-4DDB-B96F-45CBB528B8DB}" destId="{20A90009-BBC9-43BF-B752-A36B13A5A022}" srcOrd="0" destOrd="0" presId="urn:microsoft.com/office/officeart/2005/8/layout/hierarchy3"/>
    <dgm:cxn modelId="{2AC682A5-82F5-4AA3-A631-696231325270}" type="presParOf" srcId="{20A90009-BBC9-43BF-B752-A36B13A5A022}" destId="{99CC9938-8571-4DDC-AE5E-E1C7CD44F056}" srcOrd="0" destOrd="0" presId="urn:microsoft.com/office/officeart/2005/8/layout/hierarchy3"/>
    <dgm:cxn modelId="{E17FF291-0576-412A-A8CE-0A1BFD5F9C17}" type="presParOf" srcId="{99CC9938-8571-4DDC-AE5E-E1C7CD44F056}" destId="{8D605F24-B6AF-4C08-BE01-24F72E203A42}" srcOrd="0" destOrd="0" presId="urn:microsoft.com/office/officeart/2005/8/layout/hierarchy3"/>
    <dgm:cxn modelId="{AD9E1FBD-2E09-4545-8793-BDCB5222C7A5}" type="presParOf" srcId="{99CC9938-8571-4DDC-AE5E-E1C7CD44F056}" destId="{3498C904-7E44-4645-AEB1-90DFC40E11F0}" srcOrd="1" destOrd="0" presId="urn:microsoft.com/office/officeart/2005/8/layout/hierarchy3"/>
    <dgm:cxn modelId="{393CC9E7-B840-4112-94FB-BBBFE03DD6E9}" type="presParOf" srcId="{20A90009-BBC9-43BF-B752-A36B13A5A022}" destId="{22A0F645-A287-4251-A391-DD1CDA9C0EBE}" srcOrd="1" destOrd="0" presId="urn:microsoft.com/office/officeart/2005/8/layout/hierarchy3"/>
    <dgm:cxn modelId="{4BFF1192-68E9-4F2D-9398-8868C78BD329}" type="presParOf" srcId="{22A0F645-A287-4251-A391-DD1CDA9C0EBE}" destId="{E9E41FFD-F9EB-4BD9-9AF3-FC3CC11E3377}" srcOrd="0" destOrd="0" presId="urn:microsoft.com/office/officeart/2005/8/layout/hierarchy3"/>
    <dgm:cxn modelId="{5B402DE8-3D1B-4E1C-8D9F-3072DFB058B8}" type="presParOf" srcId="{22A0F645-A287-4251-A391-DD1CDA9C0EBE}" destId="{D0FCE4D5-4144-4D12-A9D7-2B564E082837}" srcOrd="1" destOrd="0" presId="urn:microsoft.com/office/officeart/2005/8/layout/hierarchy3"/>
    <dgm:cxn modelId="{6D9DE4D8-6013-46EF-B674-33EF91645194}" type="presParOf" srcId="{22A0F645-A287-4251-A391-DD1CDA9C0EBE}" destId="{391BEE9F-1CB9-47E2-AE7E-755B98C39537}" srcOrd="2" destOrd="0" presId="urn:microsoft.com/office/officeart/2005/8/layout/hierarchy3"/>
    <dgm:cxn modelId="{663CA5B0-9CCB-4839-84E3-9420F9F4425F}" type="presParOf" srcId="{22A0F645-A287-4251-A391-DD1CDA9C0EBE}" destId="{170AFEE2-8F80-4E7D-8D4D-1ED5DADB368C}" srcOrd="3" destOrd="0" presId="urn:microsoft.com/office/officeart/2005/8/layout/hierarchy3"/>
    <dgm:cxn modelId="{41F1478D-2C02-4915-A816-08AE8D38DAB6}" type="presParOf" srcId="{22A0F645-A287-4251-A391-DD1CDA9C0EBE}" destId="{A9F04E7F-7C1E-467E-B931-A28850C56DCC}" srcOrd="4" destOrd="0" presId="urn:microsoft.com/office/officeart/2005/8/layout/hierarchy3"/>
    <dgm:cxn modelId="{8C3870EA-61CF-4AEC-8E07-C43217F1B36A}" type="presParOf" srcId="{22A0F645-A287-4251-A391-DD1CDA9C0EBE}" destId="{A66C69D4-47EB-49B5-B621-A92BBEFFE773}" srcOrd="5"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CD374-3DB9-41D0-9563-392AD5A0DC1F}" type="doc">
      <dgm:prSet loTypeId="urn:microsoft.com/office/officeart/2005/8/layout/cycle2" loCatId="cycle" qsTypeId="urn:microsoft.com/office/officeart/2005/8/quickstyle/3d3" qsCatId="3D" csTypeId="urn:microsoft.com/office/officeart/2005/8/colors/accent2_2" csCatId="accent2" phldr="1"/>
      <dgm:spPr/>
      <dgm:t>
        <a:bodyPr/>
        <a:lstStyle/>
        <a:p>
          <a:endParaRPr lang="en-GB"/>
        </a:p>
      </dgm:t>
    </dgm:pt>
    <dgm:pt modelId="{5E046857-3389-44F7-BCAC-E2D8A1419A02}">
      <dgm:prSet phldrT="[Text]" custT="1"/>
      <dgm:spPr/>
      <dgm:t>
        <a:bodyPr/>
        <a:lstStyle/>
        <a:p>
          <a:pPr>
            <a:buNone/>
          </a:pPr>
          <a:r>
            <a:rPr lang="en-GB" sz="1800" dirty="0">
              <a:latin typeface="Calibri" panose="020F0502020204030204" pitchFamily="34" charset="0"/>
              <a:cs typeface="Calibri" panose="020F0502020204030204" pitchFamily="34" charset="0"/>
            </a:rPr>
            <a:t>National Support Line</a:t>
          </a:r>
          <a:endParaRPr lang="en-GB" sz="1800" dirty="0"/>
        </a:p>
      </dgm:t>
    </dgm:pt>
    <dgm:pt modelId="{8991F314-FFA3-4A60-8170-D2CBC3E1F251}" type="parTrans" cxnId="{9A5983B5-C237-441C-BF10-878A08F42FAB}">
      <dgm:prSet/>
      <dgm:spPr/>
      <dgm:t>
        <a:bodyPr/>
        <a:lstStyle/>
        <a:p>
          <a:endParaRPr lang="en-GB"/>
        </a:p>
      </dgm:t>
    </dgm:pt>
    <dgm:pt modelId="{680434DC-57AE-468F-8B75-8398912A19BB}" type="sibTrans" cxnId="{9A5983B5-C237-441C-BF10-878A08F42FAB}">
      <dgm:prSet/>
      <dgm:spPr/>
      <dgm:t>
        <a:bodyPr/>
        <a:lstStyle/>
        <a:p>
          <a:endParaRPr lang="en-GB" dirty="0"/>
        </a:p>
      </dgm:t>
    </dgm:pt>
    <dgm:pt modelId="{11C8D5D7-1F3B-4778-9107-C37553BC95BC}">
      <dgm:prSet custT="1"/>
      <dgm:spPr/>
      <dgm:t>
        <a:bodyPr/>
        <a:lstStyle/>
        <a:p>
          <a:r>
            <a:rPr lang="en-GB" sz="1800" dirty="0">
              <a:latin typeface="Calibri" panose="020F0502020204030204" pitchFamily="34" charset="0"/>
              <a:cs typeface="Calibri" panose="020F0502020204030204" pitchFamily="34" charset="0"/>
            </a:rPr>
            <a:t>Peer led, self-help Support Groups</a:t>
          </a:r>
        </a:p>
      </dgm:t>
    </dgm:pt>
    <dgm:pt modelId="{758B6957-5C05-4901-B605-9D2E53A5896F}" type="parTrans" cxnId="{B0153486-15EB-4355-87D8-9D9801044A06}">
      <dgm:prSet/>
      <dgm:spPr/>
      <dgm:t>
        <a:bodyPr/>
        <a:lstStyle/>
        <a:p>
          <a:endParaRPr lang="en-GB"/>
        </a:p>
      </dgm:t>
    </dgm:pt>
    <dgm:pt modelId="{195DA2B8-DFD6-4041-98D7-2B35C4A9A997}" type="sibTrans" cxnId="{B0153486-15EB-4355-87D8-9D9801044A06}">
      <dgm:prSet/>
      <dgm:spPr/>
      <dgm:t>
        <a:bodyPr/>
        <a:lstStyle/>
        <a:p>
          <a:endParaRPr lang="en-GB" dirty="0"/>
        </a:p>
      </dgm:t>
    </dgm:pt>
    <dgm:pt modelId="{5256E177-6414-47B7-AAE8-613C6C144FB7}">
      <dgm:prSet custT="1"/>
      <dgm:spPr/>
      <dgm:t>
        <a:bodyPr/>
        <a:lstStyle/>
        <a:p>
          <a:r>
            <a:rPr lang="en-GB" sz="1800" dirty="0">
              <a:latin typeface="Calibri" panose="020F0502020204030204" pitchFamily="34" charset="0"/>
              <a:cs typeface="Calibri" panose="020F0502020204030204" pitchFamily="34" charset="0"/>
            </a:rPr>
            <a:t>Email Support</a:t>
          </a:r>
        </a:p>
      </dgm:t>
    </dgm:pt>
    <dgm:pt modelId="{6CE13CF4-E5BF-40CA-926E-D02BE471448C}" type="parTrans" cxnId="{2DFEA581-833D-4703-BBB6-4BC193133B37}">
      <dgm:prSet/>
      <dgm:spPr/>
      <dgm:t>
        <a:bodyPr/>
        <a:lstStyle/>
        <a:p>
          <a:endParaRPr lang="en-GB"/>
        </a:p>
      </dgm:t>
    </dgm:pt>
    <dgm:pt modelId="{C80373F3-7F9F-401E-B938-0FE246807839}" type="sibTrans" cxnId="{2DFEA581-833D-4703-BBB6-4BC193133B37}">
      <dgm:prSet/>
      <dgm:spPr/>
      <dgm:t>
        <a:bodyPr/>
        <a:lstStyle/>
        <a:p>
          <a:endParaRPr lang="en-GB" dirty="0"/>
        </a:p>
      </dgm:t>
    </dgm:pt>
    <dgm:pt modelId="{4135FAEF-2BA8-4D92-8F62-BC5EE9A26D6B}">
      <dgm:prSet custT="1"/>
      <dgm:spPr/>
      <dgm:t>
        <a:bodyPr/>
        <a:lstStyle/>
        <a:p>
          <a:r>
            <a:rPr lang="en-GB" sz="1800" dirty="0">
              <a:latin typeface="Calibri" panose="020F0502020204030204" pitchFamily="34" charset="0"/>
              <a:cs typeface="Calibri" panose="020F0502020204030204" pitchFamily="34" charset="0"/>
            </a:rPr>
            <a:t>Online Forum</a:t>
          </a:r>
        </a:p>
      </dgm:t>
    </dgm:pt>
    <dgm:pt modelId="{9E97969E-D560-418F-A546-36C93246DEF6}" type="parTrans" cxnId="{2EF5F37B-E17C-47FE-B8E2-B3A6EC52EAD4}">
      <dgm:prSet/>
      <dgm:spPr/>
      <dgm:t>
        <a:bodyPr/>
        <a:lstStyle/>
        <a:p>
          <a:endParaRPr lang="en-GB"/>
        </a:p>
      </dgm:t>
    </dgm:pt>
    <dgm:pt modelId="{5D7DA6D3-2641-4962-AA74-7DD2E0C6DA62}" type="sibTrans" cxnId="{2EF5F37B-E17C-47FE-B8E2-B3A6EC52EAD4}">
      <dgm:prSet/>
      <dgm:spPr/>
      <dgm:t>
        <a:bodyPr/>
        <a:lstStyle/>
        <a:p>
          <a:endParaRPr lang="en-GB" dirty="0"/>
        </a:p>
      </dgm:t>
    </dgm:pt>
    <dgm:pt modelId="{BBF704AC-B491-466D-A8F4-1C4D863285FA}">
      <dgm:prSet custT="1"/>
      <dgm:spPr/>
      <dgm:t>
        <a:bodyPr/>
        <a:lstStyle/>
        <a:p>
          <a:r>
            <a:rPr lang="en-GB" sz="1200" dirty="0">
              <a:latin typeface="Calibri" panose="020F0502020204030204" pitchFamily="34" charset="0"/>
              <a:cs typeface="Calibri" panose="020F0502020204030204" pitchFamily="34" charset="0"/>
            </a:rPr>
            <a:t>Conferences and Support Days </a:t>
          </a:r>
        </a:p>
      </dgm:t>
    </dgm:pt>
    <dgm:pt modelId="{B443D381-D391-4FA6-A917-173962A113A6}" type="parTrans" cxnId="{BC7C0632-CBB7-4B26-93F7-FD0A31FA7DB2}">
      <dgm:prSet/>
      <dgm:spPr/>
      <dgm:t>
        <a:bodyPr/>
        <a:lstStyle/>
        <a:p>
          <a:endParaRPr lang="en-GB"/>
        </a:p>
      </dgm:t>
    </dgm:pt>
    <dgm:pt modelId="{7CF54BF5-34CC-4FC6-BC2F-CDD3E957129B}" type="sibTrans" cxnId="{BC7C0632-CBB7-4B26-93F7-FD0A31FA7DB2}">
      <dgm:prSet/>
      <dgm:spPr/>
      <dgm:t>
        <a:bodyPr/>
        <a:lstStyle/>
        <a:p>
          <a:endParaRPr lang="en-GB" dirty="0"/>
        </a:p>
      </dgm:t>
    </dgm:pt>
    <dgm:pt modelId="{38E23CCC-595A-429C-8AA1-37E73C8690F4}" type="pres">
      <dgm:prSet presAssocID="{D48CD374-3DB9-41D0-9563-392AD5A0DC1F}" presName="cycle" presStyleCnt="0">
        <dgm:presLayoutVars>
          <dgm:dir/>
          <dgm:resizeHandles val="exact"/>
        </dgm:presLayoutVars>
      </dgm:prSet>
      <dgm:spPr/>
      <dgm:t>
        <a:bodyPr/>
        <a:lstStyle/>
        <a:p>
          <a:endParaRPr lang="en-US"/>
        </a:p>
      </dgm:t>
    </dgm:pt>
    <dgm:pt modelId="{9F44F7DA-1C98-47BF-AC22-A4AB98EBA086}" type="pres">
      <dgm:prSet presAssocID="{5E046857-3389-44F7-BCAC-E2D8A1419A02}" presName="node" presStyleLbl="node1" presStyleIdx="0" presStyleCnt="5">
        <dgm:presLayoutVars>
          <dgm:bulletEnabled val="1"/>
        </dgm:presLayoutVars>
      </dgm:prSet>
      <dgm:spPr/>
      <dgm:t>
        <a:bodyPr/>
        <a:lstStyle/>
        <a:p>
          <a:endParaRPr lang="en-US"/>
        </a:p>
      </dgm:t>
    </dgm:pt>
    <dgm:pt modelId="{583D3309-E071-430F-BCE4-ADB1404EDF8E}" type="pres">
      <dgm:prSet presAssocID="{680434DC-57AE-468F-8B75-8398912A19BB}" presName="sibTrans" presStyleLbl="sibTrans2D1" presStyleIdx="0" presStyleCnt="5"/>
      <dgm:spPr/>
      <dgm:t>
        <a:bodyPr/>
        <a:lstStyle/>
        <a:p>
          <a:endParaRPr lang="en-US"/>
        </a:p>
      </dgm:t>
    </dgm:pt>
    <dgm:pt modelId="{DE39A135-B7F2-4628-BB7B-E3410C728A04}" type="pres">
      <dgm:prSet presAssocID="{680434DC-57AE-468F-8B75-8398912A19BB}" presName="connectorText" presStyleLbl="sibTrans2D1" presStyleIdx="0" presStyleCnt="5"/>
      <dgm:spPr/>
      <dgm:t>
        <a:bodyPr/>
        <a:lstStyle/>
        <a:p>
          <a:endParaRPr lang="en-US"/>
        </a:p>
      </dgm:t>
    </dgm:pt>
    <dgm:pt modelId="{725F1F7D-B9FC-4BAA-8F4F-F4C561CDCF87}" type="pres">
      <dgm:prSet presAssocID="{11C8D5D7-1F3B-4778-9107-C37553BC95BC}" presName="node" presStyleLbl="node1" presStyleIdx="1" presStyleCnt="5">
        <dgm:presLayoutVars>
          <dgm:bulletEnabled val="1"/>
        </dgm:presLayoutVars>
      </dgm:prSet>
      <dgm:spPr/>
      <dgm:t>
        <a:bodyPr/>
        <a:lstStyle/>
        <a:p>
          <a:endParaRPr lang="en-US"/>
        </a:p>
      </dgm:t>
    </dgm:pt>
    <dgm:pt modelId="{2A3E4695-B1D7-4257-8239-F78232AC3379}" type="pres">
      <dgm:prSet presAssocID="{195DA2B8-DFD6-4041-98D7-2B35C4A9A997}" presName="sibTrans" presStyleLbl="sibTrans2D1" presStyleIdx="1" presStyleCnt="5"/>
      <dgm:spPr/>
      <dgm:t>
        <a:bodyPr/>
        <a:lstStyle/>
        <a:p>
          <a:endParaRPr lang="en-US"/>
        </a:p>
      </dgm:t>
    </dgm:pt>
    <dgm:pt modelId="{C89361FE-03B5-42F8-9EE4-CE48C25064D4}" type="pres">
      <dgm:prSet presAssocID="{195DA2B8-DFD6-4041-98D7-2B35C4A9A997}" presName="connectorText" presStyleLbl="sibTrans2D1" presStyleIdx="1" presStyleCnt="5"/>
      <dgm:spPr/>
      <dgm:t>
        <a:bodyPr/>
        <a:lstStyle/>
        <a:p>
          <a:endParaRPr lang="en-US"/>
        </a:p>
      </dgm:t>
    </dgm:pt>
    <dgm:pt modelId="{EB8F5A21-DA81-490A-88AB-9110A9D3C6F2}" type="pres">
      <dgm:prSet presAssocID="{5256E177-6414-47B7-AAE8-613C6C144FB7}" presName="node" presStyleLbl="node1" presStyleIdx="2" presStyleCnt="5">
        <dgm:presLayoutVars>
          <dgm:bulletEnabled val="1"/>
        </dgm:presLayoutVars>
      </dgm:prSet>
      <dgm:spPr/>
      <dgm:t>
        <a:bodyPr/>
        <a:lstStyle/>
        <a:p>
          <a:endParaRPr lang="en-US"/>
        </a:p>
      </dgm:t>
    </dgm:pt>
    <dgm:pt modelId="{49127EF6-4600-4D16-AB0E-36072B759399}" type="pres">
      <dgm:prSet presAssocID="{C80373F3-7F9F-401E-B938-0FE246807839}" presName="sibTrans" presStyleLbl="sibTrans2D1" presStyleIdx="2" presStyleCnt="5"/>
      <dgm:spPr/>
      <dgm:t>
        <a:bodyPr/>
        <a:lstStyle/>
        <a:p>
          <a:endParaRPr lang="en-US"/>
        </a:p>
      </dgm:t>
    </dgm:pt>
    <dgm:pt modelId="{A4BCCAB8-8002-43A9-8BFF-3168F9A1D1E3}" type="pres">
      <dgm:prSet presAssocID="{C80373F3-7F9F-401E-B938-0FE246807839}" presName="connectorText" presStyleLbl="sibTrans2D1" presStyleIdx="2" presStyleCnt="5"/>
      <dgm:spPr/>
      <dgm:t>
        <a:bodyPr/>
        <a:lstStyle/>
        <a:p>
          <a:endParaRPr lang="en-US"/>
        </a:p>
      </dgm:t>
    </dgm:pt>
    <dgm:pt modelId="{876C288A-FAB1-4EE1-8403-DBC75AE4762E}" type="pres">
      <dgm:prSet presAssocID="{4135FAEF-2BA8-4D92-8F62-BC5EE9A26D6B}" presName="node" presStyleLbl="node1" presStyleIdx="3" presStyleCnt="5">
        <dgm:presLayoutVars>
          <dgm:bulletEnabled val="1"/>
        </dgm:presLayoutVars>
      </dgm:prSet>
      <dgm:spPr/>
      <dgm:t>
        <a:bodyPr/>
        <a:lstStyle/>
        <a:p>
          <a:endParaRPr lang="en-US"/>
        </a:p>
      </dgm:t>
    </dgm:pt>
    <dgm:pt modelId="{A6049BF3-F21A-4308-B019-B17B0880CF3D}" type="pres">
      <dgm:prSet presAssocID="{5D7DA6D3-2641-4962-AA74-7DD2E0C6DA62}" presName="sibTrans" presStyleLbl="sibTrans2D1" presStyleIdx="3" presStyleCnt="5"/>
      <dgm:spPr/>
      <dgm:t>
        <a:bodyPr/>
        <a:lstStyle/>
        <a:p>
          <a:endParaRPr lang="en-US"/>
        </a:p>
      </dgm:t>
    </dgm:pt>
    <dgm:pt modelId="{431059A6-ADA3-4100-B8EC-B5C9ECCFB9E7}" type="pres">
      <dgm:prSet presAssocID="{5D7DA6D3-2641-4962-AA74-7DD2E0C6DA62}" presName="connectorText" presStyleLbl="sibTrans2D1" presStyleIdx="3" presStyleCnt="5"/>
      <dgm:spPr/>
      <dgm:t>
        <a:bodyPr/>
        <a:lstStyle/>
        <a:p>
          <a:endParaRPr lang="en-US"/>
        </a:p>
      </dgm:t>
    </dgm:pt>
    <dgm:pt modelId="{57550322-99FD-42BE-BAD2-805FBD910B0C}" type="pres">
      <dgm:prSet presAssocID="{BBF704AC-B491-466D-A8F4-1C4D863285FA}" presName="node" presStyleLbl="node1" presStyleIdx="4" presStyleCnt="5" custRadScaleRad="100943" custRadScaleInc="4391">
        <dgm:presLayoutVars>
          <dgm:bulletEnabled val="1"/>
        </dgm:presLayoutVars>
      </dgm:prSet>
      <dgm:spPr/>
      <dgm:t>
        <a:bodyPr/>
        <a:lstStyle/>
        <a:p>
          <a:endParaRPr lang="en-US"/>
        </a:p>
      </dgm:t>
    </dgm:pt>
    <dgm:pt modelId="{8163375B-145D-4FE9-AE68-74C722D6A344}" type="pres">
      <dgm:prSet presAssocID="{7CF54BF5-34CC-4FC6-BC2F-CDD3E957129B}" presName="sibTrans" presStyleLbl="sibTrans2D1" presStyleIdx="4" presStyleCnt="5"/>
      <dgm:spPr/>
      <dgm:t>
        <a:bodyPr/>
        <a:lstStyle/>
        <a:p>
          <a:endParaRPr lang="en-US"/>
        </a:p>
      </dgm:t>
    </dgm:pt>
    <dgm:pt modelId="{1CE7DA06-E2E8-4FAF-AB5A-2E090B75640B}" type="pres">
      <dgm:prSet presAssocID="{7CF54BF5-34CC-4FC6-BC2F-CDD3E957129B}" presName="connectorText" presStyleLbl="sibTrans2D1" presStyleIdx="4" presStyleCnt="5"/>
      <dgm:spPr/>
      <dgm:t>
        <a:bodyPr/>
        <a:lstStyle/>
        <a:p>
          <a:endParaRPr lang="en-US"/>
        </a:p>
      </dgm:t>
    </dgm:pt>
  </dgm:ptLst>
  <dgm:cxnLst>
    <dgm:cxn modelId="{57F02724-AD86-4F68-915F-8920449BF14E}" type="presOf" srcId="{11C8D5D7-1F3B-4778-9107-C37553BC95BC}" destId="{725F1F7D-B9FC-4BAA-8F4F-F4C561CDCF87}" srcOrd="0" destOrd="0" presId="urn:microsoft.com/office/officeart/2005/8/layout/cycle2"/>
    <dgm:cxn modelId="{0478628F-867A-4F1F-8BE7-4F443DA30D31}" type="presOf" srcId="{195DA2B8-DFD6-4041-98D7-2B35C4A9A997}" destId="{2A3E4695-B1D7-4257-8239-F78232AC3379}" srcOrd="0" destOrd="0" presId="urn:microsoft.com/office/officeart/2005/8/layout/cycle2"/>
    <dgm:cxn modelId="{80B6381D-FBA7-44BB-A2A2-55F6CC6840AB}" type="presOf" srcId="{7CF54BF5-34CC-4FC6-BC2F-CDD3E957129B}" destId="{8163375B-145D-4FE9-AE68-74C722D6A344}" srcOrd="0" destOrd="0" presId="urn:microsoft.com/office/officeart/2005/8/layout/cycle2"/>
    <dgm:cxn modelId="{41E1F92A-9289-4662-B259-119B502C29DF}" type="presOf" srcId="{C80373F3-7F9F-401E-B938-0FE246807839}" destId="{A4BCCAB8-8002-43A9-8BFF-3168F9A1D1E3}" srcOrd="1" destOrd="0" presId="urn:microsoft.com/office/officeart/2005/8/layout/cycle2"/>
    <dgm:cxn modelId="{BABBFDE0-43F4-404F-82C7-1814B5DC69CE}" type="presOf" srcId="{7CF54BF5-34CC-4FC6-BC2F-CDD3E957129B}" destId="{1CE7DA06-E2E8-4FAF-AB5A-2E090B75640B}" srcOrd="1" destOrd="0" presId="urn:microsoft.com/office/officeart/2005/8/layout/cycle2"/>
    <dgm:cxn modelId="{05E5E33E-BE07-4746-9411-EBD31D32BA3C}" type="presOf" srcId="{4135FAEF-2BA8-4D92-8F62-BC5EE9A26D6B}" destId="{876C288A-FAB1-4EE1-8403-DBC75AE4762E}" srcOrd="0" destOrd="0" presId="urn:microsoft.com/office/officeart/2005/8/layout/cycle2"/>
    <dgm:cxn modelId="{30BF3020-52D3-4295-9B47-FF3AAE1290B2}" type="presOf" srcId="{5E046857-3389-44F7-BCAC-E2D8A1419A02}" destId="{9F44F7DA-1C98-47BF-AC22-A4AB98EBA086}" srcOrd="0" destOrd="0" presId="urn:microsoft.com/office/officeart/2005/8/layout/cycle2"/>
    <dgm:cxn modelId="{F76A0C01-317A-431F-AA82-9056F671B784}" type="presOf" srcId="{5D7DA6D3-2641-4962-AA74-7DD2E0C6DA62}" destId="{A6049BF3-F21A-4308-B019-B17B0880CF3D}" srcOrd="0" destOrd="0" presId="urn:microsoft.com/office/officeart/2005/8/layout/cycle2"/>
    <dgm:cxn modelId="{2903D7F7-D740-41CC-AE44-059B2CA3FFD0}" type="presOf" srcId="{D48CD374-3DB9-41D0-9563-392AD5A0DC1F}" destId="{38E23CCC-595A-429C-8AA1-37E73C8690F4}" srcOrd="0" destOrd="0" presId="urn:microsoft.com/office/officeart/2005/8/layout/cycle2"/>
    <dgm:cxn modelId="{BC7C0632-CBB7-4B26-93F7-FD0A31FA7DB2}" srcId="{D48CD374-3DB9-41D0-9563-392AD5A0DC1F}" destId="{BBF704AC-B491-466D-A8F4-1C4D863285FA}" srcOrd="4" destOrd="0" parTransId="{B443D381-D391-4FA6-A917-173962A113A6}" sibTransId="{7CF54BF5-34CC-4FC6-BC2F-CDD3E957129B}"/>
    <dgm:cxn modelId="{0418C60A-D53A-4744-AB9C-2A5C9A7CDDAB}" type="presOf" srcId="{195DA2B8-DFD6-4041-98D7-2B35C4A9A997}" destId="{C89361FE-03B5-42F8-9EE4-CE48C25064D4}" srcOrd="1" destOrd="0" presId="urn:microsoft.com/office/officeart/2005/8/layout/cycle2"/>
    <dgm:cxn modelId="{025B5510-F28D-444C-BBCF-F17909270A3C}" type="presOf" srcId="{680434DC-57AE-468F-8B75-8398912A19BB}" destId="{583D3309-E071-430F-BCE4-ADB1404EDF8E}" srcOrd="0" destOrd="0" presId="urn:microsoft.com/office/officeart/2005/8/layout/cycle2"/>
    <dgm:cxn modelId="{2DFEA581-833D-4703-BBB6-4BC193133B37}" srcId="{D48CD374-3DB9-41D0-9563-392AD5A0DC1F}" destId="{5256E177-6414-47B7-AAE8-613C6C144FB7}" srcOrd="2" destOrd="0" parTransId="{6CE13CF4-E5BF-40CA-926E-D02BE471448C}" sibTransId="{C80373F3-7F9F-401E-B938-0FE246807839}"/>
    <dgm:cxn modelId="{AD9A5697-0008-469F-8F2E-0D8DD69C0963}" type="presOf" srcId="{5D7DA6D3-2641-4962-AA74-7DD2E0C6DA62}" destId="{431059A6-ADA3-4100-B8EC-B5C9ECCFB9E7}" srcOrd="1" destOrd="0" presId="urn:microsoft.com/office/officeart/2005/8/layout/cycle2"/>
    <dgm:cxn modelId="{D9A9217D-8992-47C5-8A71-CDB6DF77A5BE}" type="presOf" srcId="{C80373F3-7F9F-401E-B938-0FE246807839}" destId="{49127EF6-4600-4D16-AB0E-36072B759399}" srcOrd="0" destOrd="0" presId="urn:microsoft.com/office/officeart/2005/8/layout/cycle2"/>
    <dgm:cxn modelId="{65C7C283-C49C-4FCB-83F9-AC4742DDB526}" type="presOf" srcId="{680434DC-57AE-468F-8B75-8398912A19BB}" destId="{DE39A135-B7F2-4628-BB7B-E3410C728A04}" srcOrd="1" destOrd="0" presId="urn:microsoft.com/office/officeart/2005/8/layout/cycle2"/>
    <dgm:cxn modelId="{9A5983B5-C237-441C-BF10-878A08F42FAB}" srcId="{D48CD374-3DB9-41D0-9563-392AD5A0DC1F}" destId="{5E046857-3389-44F7-BCAC-E2D8A1419A02}" srcOrd="0" destOrd="0" parTransId="{8991F314-FFA3-4A60-8170-D2CBC3E1F251}" sibTransId="{680434DC-57AE-468F-8B75-8398912A19BB}"/>
    <dgm:cxn modelId="{158CEECC-03A4-4709-A300-687FDC7880D9}" type="presOf" srcId="{5256E177-6414-47B7-AAE8-613C6C144FB7}" destId="{EB8F5A21-DA81-490A-88AB-9110A9D3C6F2}" srcOrd="0" destOrd="0" presId="urn:microsoft.com/office/officeart/2005/8/layout/cycle2"/>
    <dgm:cxn modelId="{2EF5F37B-E17C-47FE-B8E2-B3A6EC52EAD4}" srcId="{D48CD374-3DB9-41D0-9563-392AD5A0DC1F}" destId="{4135FAEF-2BA8-4D92-8F62-BC5EE9A26D6B}" srcOrd="3" destOrd="0" parTransId="{9E97969E-D560-418F-A546-36C93246DEF6}" sibTransId="{5D7DA6D3-2641-4962-AA74-7DD2E0C6DA62}"/>
    <dgm:cxn modelId="{ADE15630-30BE-4CE8-9929-759AD0450360}" type="presOf" srcId="{BBF704AC-B491-466D-A8F4-1C4D863285FA}" destId="{57550322-99FD-42BE-BAD2-805FBD910B0C}" srcOrd="0" destOrd="0" presId="urn:microsoft.com/office/officeart/2005/8/layout/cycle2"/>
    <dgm:cxn modelId="{B0153486-15EB-4355-87D8-9D9801044A06}" srcId="{D48CD374-3DB9-41D0-9563-392AD5A0DC1F}" destId="{11C8D5D7-1F3B-4778-9107-C37553BC95BC}" srcOrd="1" destOrd="0" parTransId="{758B6957-5C05-4901-B605-9D2E53A5896F}" sibTransId="{195DA2B8-DFD6-4041-98D7-2B35C4A9A997}"/>
    <dgm:cxn modelId="{68013D77-CA13-49BE-9636-CA8978E762F3}" type="presParOf" srcId="{38E23CCC-595A-429C-8AA1-37E73C8690F4}" destId="{9F44F7DA-1C98-47BF-AC22-A4AB98EBA086}" srcOrd="0" destOrd="0" presId="urn:microsoft.com/office/officeart/2005/8/layout/cycle2"/>
    <dgm:cxn modelId="{7E616DE3-DEA1-4AF4-B3F3-9F1D86A1F8B3}" type="presParOf" srcId="{38E23CCC-595A-429C-8AA1-37E73C8690F4}" destId="{583D3309-E071-430F-BCE4-ADB1404EDF8E}" srcOrd="1" destOrd="0" presId="urn:microsoft.com/office/officeart/2005/8/layout/cycle2"/>
    <dgm:cxn modelId="{8F9C90CE-0837-4D5A-BA37-FEE3060CDD64}" type="presParOf" srcId="{583D3309-E071-430F-BCE4-ADB1404EDF8E}" destId="{DE39A135-B7F2-4628-BB7B-E3410C728A04}" srcOrd="0" destOrd="0" presId="urn:microsoft.com/office/officeart/2005/8/layout/cycle2"/>
    <dgm:cxn modelId="{5477AA23-0B98-434F-80BF-5FF6309819A2}" type="presParOf" srcId="{38E23CCC-595A-429C-8AA1-37E73C8690F4}" destId="{725F1F7D-B9FC-4BAA-8F4F-F4C561CDCF87}" srcOrd="2" destOrd="0" presId="urn:microsoft.com/office/officeart/2005/8/layout/cycle2"/>
    <dgm:cxn modelId="{9676627B-66AE-44C1-A5CF-A9180F674B53}" type="presParOf" srcId="{38E23CCC-595A-429C-8AA1-37E73C8690F4}" destId="{2A3E4695-B1D7-4257-8239-F78232AC3379}" srcOrd="3" destOrd="0" presId="urn:microsoft.com/office/officeart/2005/8/layout/cycle2"/>
    <dgm:cxn modelId="{A7ADD6A0-F050-46A4-9FC4-BE788698701F}" type="presParOf" srcId="{2A3E4695-B1D7-4257-8239-F78232AC3379}" destId="{C89361FE-03B5-42F8-9EE4-CE48C25064D4}" srcOrd="0" destOrd="0" presId="urn:microsoft.com/office/officeart/2005/8/layout/cycle2"/>
    <dgm:cxn modelId="{433AA2C9-CEDA-41D0-850B-5BA95B06F81E}" type="presParOf" srcId="{38E23CCC-595A-429C-8AA1-37E73C8690F4}" destId="{EB8F5A21-DA81-490A-88AB-9110A9D3C6F2}" srcOrd="4" destOrd="0" presId="urn:microsoft.com/office/officeart/2005/8/layout/cycle2"/>
    <dgm:cxn modelId="{EF8B5375-B29A-4AE9-8AE7-B56658F8B223}" type="presParOf" srcId="{38E23CCC-595A-429C-8AA1-37E73C8690F4}" destId="{49127EF6-4600-4D16-AB0E-36072B759399}" srcOrd="5" destOrd="0" presId="urn:microsoft.com/office/officeart/2005/8/layout/cycle2"/>
    <dgm:cxn modelId="{6F3899E0-FB61-4333-8A63-7E8E5CA137D8}" type="presParOf" srcId="{49127EF6-4600-4D16-AB0E-36072B759399}" destId="{A4BCCAB8-8002-43A9-8BFF-3168F9A1D1E3}" srcOrd="0" destOrd="0" presId="urn:microsoft.com/office/officeart/2005/8/layout/cycle2"/>
    <dgm:cxn modelId="{A746D137-1BE5-4F68-90A8-B0FD7F2B3269}" type="presParOf" srcId="{38E23CCC-595A-429C-8AA1-37E73C8690F4}" destId="{876C288A-FAB1-4EE1-8403-DBC75AE4762E}" srcOrd="6" destOrd="0" presId="urn:microsoft.com/office/officeart/2005/8/layout/cycle2"/>
    <dgm:cxn modelId="{BF393AC8-5A0F-4020-BD58-68DB8A6F49E8}" type="presParOf" srcId="{38E23CCC-595A-429C-8AA1-37E73C8690F4}" destId="{A6049BF3-F21A-4308-B019-B17B0880CF3D}" srcOrd="7" destOrd="0" presId="urn:microsoft.com/office/officeart/2005/8/layout/cycle2"/>
    <dgm:cxn modelId="{256EFC72-9908-4C8E-BC07-46DE4EDF4C5D}" type="presParOf" srcId="{A6049BF3-F21A-4308-B019-B17B0880CF3D}" destId="{431059A6-ADA3-4100-B8EC-B5C9ECCFB9E7}" srcOrd="0" destOrd="0" presId="urn:microsoft.com/office/officeart/2005/8/layout/cycle2"/>
    <dgm:cxn modelId="{55647408-51FE-4237-ABD8-7F615D427F09}" type="presParOf" srcId="{38E23CCC-595A-429C-8AA1-37E73C8690F4}" destId="{57550322-99FD-42BE-BAD2-805FBD910B0C}" srcOrd="8" destOrd="0" presId="urn:microsoft.com/office/officeart/2005/8/layout/cycle2"/>
    <dgm:cxn modelId="{5BCD73A2-C1FD-4A26-8064-8D534312D8F9}" type="presParOf" srcId="{38E23CCC-595A-429C-8AA1-37E73C8690F4}" destId="{8163375B-145D-4FE9-AE68-74C722D6A344}" srcOrd="9" destOrd="0" presId="urn:microsoft.com/office/officeart/2005/8/layout/cycle2"/>
    <dgm:cxn modelId="{BE665DF0-BC96-4973-B217-BDCB15FEA406}" type="presParOf" srcId="{8163375B-145D-4FE9-AE68-74C722D6A344}" destId="{1CE7DA06-E2E8-4FAF-AB5A-2E090B75640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D8C9C7-F015-4877-BF82-065675EEA111}" type="doc">
      <dgm:prSet loTypeId="urn:microsoft.com/office/officeart/2005/8/layout/hierarchy3" loCatId="relationship" qsTypeId="urn:microsoft.com/office/officeart/2005/8/quickstyle/3d1" qsCatId="3D" csTypeId="urn:microsoft.com/office/officeart/2005/8/colors/accent2_2" csCatId="accent2" phldr="1"/>
      <dgm:spPr/>
      <dgm:t>
        <a:bodyPr/>
        <a:lstStyle/>
        <a:p>
          <a:endParaRPr lang="en-GB"/>
        </a:p>
      </dgm:t>
    </dgm:pt>
    <dgm:pt modelId="{61296B64-F9E3-4DDB-B96F-45CBB528B8DB}" type="pres">
      <dgm:prSet presAssocID="{98D8C9C7-F015-4877-BF82-065675EEA111}" presName="diagram" presStyleCnt="0">
        <dgm:presLayoutVars>
          <dgm:chPref val="1"/>
          <dgm:dir/>
          <dgm:animOne val="branch"/>
          <dgm:animLvl val="lvl"/>
          <dgm:resizeHandles/>
        </dgm:presLayoutVars>
      </dgm:prSet>
      <dgm:spPr/>
      <dgm:t>
        <a:bodyPr/>
        <a:lstStyle/>
        <a:p>
          <a:endParaRPr lang="en-US"/>
        </a:p>
      </dgm:t>
    </dgm:pt>
  </dgm:ptLst>
  <dgm:cxnLst>
    <dgm:cxn modelId="{1C21DBAB-E9FB-40AC-9439-8E1062950C80}" type="presOf" srcId="{98D8C9C7-F015-4877-BF82-065675EEA111}" destId="{61296B64-F9E3-4DDB-B96F-45CBB528B8DB}" srcOrd="0"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D8C9C7-F015-4877-BF82-065675EEA111}" type="doc">
      <dgm:prSet loTypeId="urn:microsoft.com/office/officeart/2005/8/layout/hierarchy3" loCatId="relationship" qsTypeId="urn:microsoft.com/office/officeart/2005/8/quickstyle/3d1" qsCatId="3D" csTypeId="urn:microsoft.com/office/officeart/2005/8/colors/accent2_2" csCatId="accent2" phldr="1"/>
      <dgm:spPr/>
      <dgm:t>
        <a:bodyPr/>
        <a:lstStyle/>
        <a:p>
          <a:endParaRPr lang="en-GB"/>
        </a:p>
      </dgm:t>
    </dgm:pt>
    <dgm:pt modelId="{61296B64-F9E3-4DDB-B96F-45CBB528B8DB}" type="pres">
      <dgm:prSet presAssocID="{98D8C9C7-F015-4877-BF82-065675EEA111}" presName="diagram" presStyleCnt="0">
        <dgm:presLayoutVars>
          <dgm:chPref val="1"/>
          <dgm:dir/>
          <dgm:animOne val="branch"/>
          <dgm:animLvl val="lvl"/>
          <dgm:resizeHandles/>
        </dgm:presLayoutVars>
      </dgm:prSet>
      <dgm:spPr/>
      <dgm:t>
        <a:bodyPr/>
        <a:lstStyle/>
        <a:p>
          <a:endParaRPr lang="en-US"/>
        </a:p>
      </dgm:t>
    </dgm:pt>
  </dgm:ptLst>
  <dgm:cxnLst>
    <dgm:cxn modelId="{1C21DBAB-E9FB-40AC-9439-8E1062950C80}" type="presOf" srcId="{98D8C9C7-F015-4877-BF82-065675EEA111}" destId="{61296B64-F9E3-4DDB-B96F-45CBB528B8DB}" srcOrd="0"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D8C9C7-F015-4877-BF82-065675EEA111}" type="doc">
      <dgm:prSet loTypeId="urn:microsoft.com/office/officeart/2005/8/layout/hierarchy3" loCatId="relationship" qsTypeId="urn:microsoft.com/office/officeart/2005/8/quickstyle/3d1" qsCatId="3D" csTypeId="urn:microsoft.com/office/officeart/2005/8/colors/accent2_2" csCatId="accent2" phldr="1"/>
      <dgm:spPr/>
      <dgm:t>
        <a:bodyPr/>
        <a:lstStyle/>
        <a:p>
          <a:endParaRPr lang="en-GB"/>
        </a:p>
      </dgm:t>
    </dgm:pt>
    <dgm:pt modelId="{61296B64-F9E3-4DDB-B96F-45CBB528B8DB}" type="pres">
      <dgm:prSet presAssocID="{98D8C9C7-F015-4877-BF82-065675EEA111}" presName="diagram" presStyleCnt="0">
        <dgm:presLayoutVars>
          <dgm:chPref val="1"/>
          <dgm:dir/>
          <dgm:animOne val="branch"/>
          <dgm:animLvl val="lvl"/>
          <dgm:resizeHandles/>
        </dgm:presLayoutVars>
      </dgm:prSet>
      <dgm:spPr/>
      <dgm:t>
        <a:bodyPr/>
        <a:lstStyle/>
        <a:p>
          <a:endParaRPr lang="en-US"/>
        </a:p>
      </dgm:t>
    </dgm:pt>
  </dgm:ptLst>
  <dgm:cxnLst>
    <dgm:cxn modelId="{1C21DBAB-E9FB-40AC-9439-8E1062950C80}" type="presOf" srcId="{98D8C9C7-F015-4877-BF82-065675EEA111}" destId="{61296B64-F9E3-4DDB-B96F-45CBB528B8DB}" srcOrd="0"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8C9C7-F015-4877-BF82-065675EEA111}" type="doc">
      <dgm:prSet loTypeId="urn:microsoft.com/office/officeart/2005/8/layout/hierarchy3" loCatId="relationship" qsTypeId="urn:microsoft.com/office/officeart/2005/8/quickstyle/3d1" qsCatId="3D" csTypeId="urn:microsoft.com/office/officeart/2005/8/colors/accent2_2" csCatId="accent2" phldr="1"/>
      <dgm:spPr/>
      <dgm:t>
        <a:bodyPr/>
        <a:lstStyle/>
        <a:p>
          <a:endParaRPr lang="en-GB"/>
        </a:p>
      </dgm:t>
    </dgm:pt>
    <dgm:pt modelId="{61296B64-F9E3-4DDB-B96F-45CBB528B8DB}" type="pres">
      <dgm:prSet presAssocID="{98D8C9C7-F015-4877-BF82-065675EEA111}" presName="diagram" presStyleCnt="0">
        <dgm:presLayoutVars>
          <dgm:chPref val="1"/>
          <dgm:dir/>
          <dgm:animOne val="branch"/>
          <dgm:animLvl val="lvl"/>
          <dgm:resizeHandles/>
        </dgm:presLayoutVars>
      </dgm:prSet>
      <dgm:spPr/>
      <dgm:t>
        <a:bodyPr/>
        <a:lstStyle/>
        <a:p>
          <a:endParaRPr lang="en-US"/>
        </a:p>
      </dgm:t>
    </dgm:pt>
  </dgm:ptLst>
  <dgm:cxnLst>
    <dgm:cxn modelId="{1C21DBAB-E9FB-40AC-9439-8E1062950C80}" type="presOf" srcId="{98D8C9C7-F015-4877-BF82-065675EEA111}" destId="{61296B64-F9E3-4DDB-B96F-45CBB528B8DB}" srcOrd="0"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05F24-B6AF-4C08-BE01-24F72E203A42}">
      <dsp:nvSpPr>
        <dsp:cNvPr id="0" name=""/>
        <dsp:cNvSpPr/>
      </dsp:nvSpPr>
      <dsp:spPr>
        <a:xfrm>
          <a:off x="869212" y="1873"/>
          <a:ext cx="2139891" cy="1069945"/>
        </a:xfrm>
        <a:prstGeom prst="roundRect">
          <a:avLst>
            <a:gd name="adj" fmla="val 10000"/>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GB" sz="3200" b="0" kern="1200" dirty="0">
              <a:latin typeface="+mn-lt"/>
              <a:cs typeface="Calibri" panose="020F0502020204030204" pitchFamily="34" charset="0"/>
            </a:rPr>
            <a:t>Est.1991</a:t>
          </a:r>
        </a:p>
      </dsp:txBody>
      <dsp:txXfrm>
        <a:off x="900550" y="33211"/>
        <a:ext cx="2077215" cy="1007269"/>
      </dsp:txXfrm>
    </dsp:sp>
    <dsp:sp modelId="{E9E41FFD-F9EB-4BD9-9AF3-FC3CC11E3377}">
      <dsp:nvSpPr>
        <dsp:cNvPr id="0" name=""/>
        <dsp:cNvSpPr/>
      </dsp:nvSpPr>
      <dsp:spPr>
        <a:xfrm>
          <a:off x="1083201" y="1071818"/>
          <a:ext cx="247765" cy="3226528"/>
        </a:xfrm>
        <a:custGeom>
          <a:avLst/>
          <a:gdLst/>
          <a:ahLst/>
          <a:cxnLst/>
          <a:rect l="0" t="0" r="0" b="0"/>
          <a:pathLst>
            <a:path>
              <a:moveTo>
                <a:pt x="0" y="0"/>
              </a:moveTo>
              <a:lnTo>
                <a:pt x="0" y="3226528"/>
              </a:lnTo>
              <a:lnTo>
                <a:pt x="247765" y="3226528"/>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FCE4D5-4144-4D12-A9D7-2B564E082837}">
      <dsp:nvSpPr>
        <dsp:cNvPr id="0" name=""/>
        <dsp:cNvSpPr/>
      </dsp:nvSpPr>
      <dsp:spPr>
        <a:xfrm>
          <a:off x="1330967" y="3763374"/>
          <a:ext cx="1711913" cy="10699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GB" sz="1600" kern="1200" dirty="0"/>
            <a:t>Bereaved by Suicide</a:t>
          </a:r>
        </a:p>
      </dsp:txBody>
      <dsp:txXfrm>
        <a:off x="1362305" y="3794712"/>
        <a:ext cx="1649237" cy="1007269"/>
      </dsp:txXfrm>
    </dsp:sp>
    <dsp:sp modelId="{391BEE9F-1CB9-47E2-AE7E-755B98C39537}">
      <dsp:nvSpPr>
        <dsp:cNvPr id="0" name=""/>
        <dsp:cNvSpPr/>
      </dsp:nvSpPr>
      <dsp:spPr>
        <a:xfrm>
          <a:off x="1083201" y="1071818"/>
          <a:ext cx="263309" cy="732131"/>
        </a:xfrm>
        <a:custGeom>
          <a:avLst/>
          <a:gdLst/>
          <a:ahLst/>
          <a:cxnLst/>
          <a:rect l="0" t="0" r="0" b="0"/>
          <a:pathLst>
            <a:path>
              <a:moveTo>
                <a:pt x="0" y="0"/>
              </a:moveTo>
              <a:lnTo>
                <a:pt x="0" y="732131"/>
              </a:lnTo>
              <a:lnTo>
                <a:pt x="263309" y="73213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70AFEE2-8F80-4E7D-8D4D-1ED5DADB368C}">
      <dsp:nvSpPr>
        <dsp:cNvPr id="0" name=""/>
        <dsp:cNvSpPr/>
      </dsp:nvSpPr>
      <dsp:spPr>
        <a:xfrm>
          <a:off x="1346511" y="1268977"/>
          <a:ext cx="1711913" cy="10699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0" kern="1200" dirty="0">
              <a:latin typeface="+mn-lt"/>
              <a:cs typeface="Calibri" panose="020F0502020204030204" pitchFamily="34" charset="0"/>
            </a:rPr>
            <a:t>Registered charity in England and Wales</a:t>
          </a:r>
          <a:endParaRPr lang="en-GB" sz="1200" kern="1200" dirty="0"/>
        </a:p>
      </dsp:txBody>
      <dsp:txXfrm>
        <a:off x="1377849" y="1300315"/>
        <a:ext cx="1649237" cy="1007269"/>
      </dsp:txXfrm>
    </dsp:sp>
    <dsp:sp modelId="{A9F04E7F-7C1E-467E-B931-A28850C56DCC}">
      <dsp:nvSpPr>
        <dsp:cNvPr id="0" name=""/>
        <dsp:cNvSpPr/>
      </dsp:nvSpPr>
      <dsp:spPr>
        <a:xfrm>
          <a:off x="1083201" y="1071818"/>
          <a:ext cx="245214" cy="1958835"/>
        </a:xfrm>
        <a:custGeom>
          <a:avLst/>
          <a:gdLst/>
          <a:ahLst/>
          <a:cxnLst/>
          <a:rect l="0" t="0" r="0" b="0"/>
          <a:pathLst>
            <a:path>
              <a:moveTo>
                <a:pt x="0" y="0"/>
              </a:moveTo>
              <a:lnTo>
                <a:pt x="0" y="1958835"/>
              </a:lnTo>
              <a:lnTo>
                <a:pt x="245214" y="195883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6C69D4-47EB-49B5-B621-A92BBEFFE773}">
      <dsp:nvSpPr>
        <dsp:cNvPr id="0" name=""/>
        <dsp:cNvSpPr/>
      </dsp:nvSpPr>
      <dsp:spPr>
        <a:xfrm>
          <a:off x="1328416" y="2495681"/>
          <a:ext cx="1711913" cy="106994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GB" sz="1200" b="0" kern="1200" dirty="0">
              <a:latin typeface="+mn-lt"/>
              <a:cs typeface="Calibri" panose="020F0502020204030204" pitchFamily="34" charset="0"/>
            </a:rPr>
            <a:t>Volunteer Peer Support </a:t>
          </a:r>
          <a:endParaRPr lang="en-GB" sz="1200" kern="1200" dirty="0"/>
        </a:p>
      </dsp:txBody>
      <dsp:txXfrm>
        <a:off x="1359754" y="2527019"/>
        <a:ext cx="1649237" cy="1007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F7DA-1C98-47BF-AC22-A4AB98EBA086}">
      <dsp:nvSpPr>
        <dsp:cNvPr id="0" name=""/>
        <dsp:cNvSpPr/>
      </dsp:nvSpPr>
      <dsp:spPr>
        <a:xfrm>
          <a:off x="3321462" y="1157"/>
          <a:ext cx="1452707" cy="14527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en-GB" sz="1800" kern="1200" dirty="0">
              <a:latin typeface="Calibri" panose="020F0502020204030204" pitchFamily="34" charset="0"/>
              <a:cs typeface="Calibri" panose="020F0502020204030204" pitchFamily="34" charset="0"/>
            </a:rPr>
            <a:t>National Support Line</a:t>
          </a:r>
          <a:endParaRPr lang="en-GB" sz="1800" kern="1200" dirty="0"/>
        </a:p>
      </dsp:txBody>
      <dsp:txXfrm>
        <a:off x="3534206" y="213901"/>
        <a:ext cx="1027219" cy="1027219"/>
      </dsp:txXfrm>
    </dsp:sp>
    <dsp:sp modelId="{583D3309-E071-430F-BCE4-ADB1404EDF8E}">
      <dsp:nvSpPr>
        <dsp:cNvPr id="0" name=""/>
        <dsp:cNvSpPr/>
      </dsp:nvSpPr>
      <dsp:spPr>
        <a:xfrm rot="2160000">
          <a:off x="4728003" y="1116454"/>
          <a:ext cx="385120" cy="49028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4739036" y="1180557"/>
        <a:ext cx="269584" cy="294172"/>
      </dsp:txXfrm>
    </dsp:sp>
    <dsp:sp modelId="{725F1F7D-B9FC-4BAA-8F4F-F4C561CDCF87}">
      <dsp:nvSpPr>
        <dsp:cNvPr id="0" name=""/>
        <dsp:cNvSpPr/>
      </dsp:nvSpPr>
      <dsp:spPr>
        <a:xfrm>
          <a:off x="5084593" y="1282146"/>
          <a:ext cx="1452707" cy="14527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Peer led, self-help Support Groups</a:t>
          </a:r>
        </a:p>
      </dsp:txBody>
      <dsp:txXfrm>
        <a:off x="5297337" y="1494890"/>
        <a:ext cx="1027219" cy="1027219"/>
      </dsp:txXfrm>
    </dsp:sp>
    <dsp:sp modelId="{2A3E4695-B1D7-4257-8239-F78232AC3379}">
      <dsp:nvSpPr>
        <dsp:cNvPr id="0" name=""/>
        <dsp:cNvSpPr/>
      </dsp:nvSpPr>
      <dsp:spPr>
        <a:xfrm rot="6480000">
          <a:off x="5285026" y="2789332"/>
          <a:ext cx="385120" cy="49028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rot="10800000">
        <a:off x="5360645" y="2832449"/>
        <a:ext cx="269584" cy="294172"/>
      </dsp:txXfrm>
    </dsp:sp>
    <dsp:sp modelId="{EB8F5A21-DA81-490A-88AB-9110A9D3C6F2}">
      <dsp:nvSpPr>
        <dsp:cNvPr id="0" name=""/>
        <dsp:cNvSpPr/>
      </dsp:nvSpPr>
      <dsp:spPr>
        <a:xfrm>
          <a:off x="4411137" y="3354831"/>
          <a:ext cx="1452707" cy="14527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Email Support</a:t>
          </a:r>
        </a:p>
      </dsp:txBody>
      <dsp:txXfrm>
        <a:off x="4623881" y="3567575"/>
        <a:ext cx="1027219" cy="1027219"/>
      </dsp:txXfrm>
    </dsp:sp>
    <dsp:sp modelId="{49127EF6-4600-4D16-AB0E-36072B759399}">
      <dsp:nvSpPr>
        <dsp:cNvPr id="0" name=""/>
        <dsp:cNvSpPr/>
      </dsp:nvSpPr>
      <dsp:spPr>
        <a:xfrm rot="10800000">
          <a:off x="3866155" y="3836040"/>
          <a:ext cx="385120" cy="49028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rot="10800000">
        <a:off x="3981691" y="3934098"/>
        <a:ext cx="269584" cy="294172"/>
      </dsp:txXfrm>
    </dsp:sp>
    <dsp:sp modelId="{876C288A-FAB1-4EE1-8403-DBC75AE4762E}">
      <dsp:nvSpPr>
        <dsp:cNvPr id="0" name=""/>
        <dsp:cNvSpPr/>
      </dsp:nvSpPr>
      <dsp:spPr>
        <a:xfrm>
          <a:off x="2231787" y="3354831"/>
          <a:ext cx="1452707" cy="14527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Calibri" panose="020F0502020204030204" pitchFamily="34" charset="0"/>
              <a:cs typeface="Calibri" panose="020F0502020204030204" pitchFamily="34" charset="0"/>
            </a:rPr>
            <a:t>Online Forum</a:t>
          </a:r>
        </a:p>
      </dsp:txBody>
      <dsp:txXfrm>
        <a:off x="2444531" y="3567575"/>
        <a:ext cx="1027219" cy="1027219"/>
      </dsp:txXfrm>
    </dsp:sp>
    <dsp:sp modelId="{A6049BF3-F21A-4308-B019-B17B0880CF3D}">
      <dsp:nvSpPr>
        <dsp:cNvPr id="0" name=""/>
        <dsp:cNvSpPr/>
      </dsp:nvSpPr>
      <dsp:spPr>
        <a:xfrm rot="15145850">
          <a:off x="2418682" y="2783689"/>
          <a:ext cx="412512" cy="49028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rot="10800000">
        <a:off x="2499237" y="2940738"/>
        <a:ext cx="288758" cy="294172"/>
      </dsp:txXfrm>
    </dsp:sp>
    <dsp:sp modelId="{57550322-99FD-42BE-BAD2-805FBD910B0C}">
      <dsp:nvSpPr>
        <dsp:cNvPr id="0" name=""/>
        <dsp:cNvSpPr/>
      </dsp:nvSpPr>
      <dsp:spPr>
        <a:xfrm>
          <a:off x="1558334" y="1227868"/>
          <a:ext cx="1452707" cy="145270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a:latin typeface="Calibri" panose="020F0502020204030204" pitchFamily="34" charset="0"/>
              <a:cs typeface="Calibri" panose="020F0502020204030204" pitchFamily="34" charset="0"/>
            </a:rPr>
            <a:t>Conferences and Support Days </a:t>
          </a:r>
        </a:p>
      </dsp:txBody>
      <dsp:txXfrm>
        <a:off x="1771078" y="1440612"/>
        <a:ext cx="1027219" cy="1027219"/>
      </dsp:txXfrm>
    </dsp:sp>
    <dsp:sp modelId="{8163375B-145D-4FE9-AE68-74C722D6A344}">
      <dsp:nvSpPr>
        <dsp:cNvPr id="0" name=""/>
        <dsp:cNvSpPr/>
      </dsp:nvSpPr>
      <dsp:spPr>
        <a:xfrm rot="19510284">
          <a:off x="2973468" y="1101677"/>
          <a:ext cx="368447" cy="490288"/>
        </a:xfrm>
        <a:prstGeom prst="rightArrow">
          <a:avLst>
            <a:gd name="adj1" fmla="val 60000"/>
            <a:gd name="adj2" fmla="val 50000"/>
          </a:avLst>
        </a:prstGeom>
        <a:solidFill>
          <a:schemeClr val="accent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dirty="0"/>
        </a:p>
      </dsp:txBody>
      <dsp:txXfrm>
        <a:off x="2983368" y="1231299"/>
        <a:ext cx="257913" cy="294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20386-FB24-4210-8C58-4A22B067E57F}" type="datetimeFigureOut">
              <a:rPr lang="en-GB" smtClean="0"/>
              <a:t>08/11/2022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14987-D521-4879-AEDB-DD5D0E3D22DC}" type="slidenum">
              <a:rPr lang="en-GB" smtClean="0"/>
              <a:t>‹#›</a:t>
            </a:fld>
            <a:endParaRPr lang="en-GB" dirty="0"/>
          </a:p>
        </p:txBody>
      </p:sp>
    </p:spTree>
    <p:extLst>
      <p:ext uri="{BB962C8B-B14F-4D97-AF65-F5344CB8AC3E}">
        <p14:creationId xmlns:p14="http://schemas.microsoft.com/office/powerpoint/2010/main" val="147260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lIns="96350" tIns="48175" rIns="96350" bIns="48175"/>
          <a:lstStyle/>
          <a:p>
            <a:fld id="{23FDCF8D-B349-4059-9A99-F090E1F0D798}" type="slidenum">
              <a:rPr lang="en-GB" smtClean="0"/>
              <a:t>1</a:t>
            </a:fld>
            <a:endParaRPr lang="en-GB" dirty="0"/>
          </a:p>
        </p:txBody>
      </p:sp>
    </p:spTree>
    <p:extLst>
      <p:ext uri="{BB962C8B-B14F-4D97-AF65-F5344CB8AC3E}">
        <p14:creationId xmlns:p14="http://schemas.microsoft.com/office/powerpoint/2010/main" val="289606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10</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29762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11</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013948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12</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5087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Survivors of Bereavement (SoBS) is a registered charity that was founded in 1991 - </a:t>
            </a:r>
            <a:r>
              <a:rPr lang="en-GB" sz="1900" dirty="0">
                <a:latin typeface="Calibri" panose="020F0502020204030204" pitchFamily="34" charset="0"/>
                <a:cs typeface="Calibri" panose="020F0502020204030204" pitchFamily="34" charset="0"/>
              </a:rPr>
              <a:t>16</a:t>
            </a:r>
            <a:r>
              <a:rPr lang="en-GB" sz="1900" baseline="30000" dirty="0">
                <a:latin typeface="Calibri" panose="020F0502020204030204" pitchFamily="34" charset="0"/>
                <a:cs typeface="Calibri" panose="020F0502020204030204" pitchFamily="34" charset="0"/>
              </a:rPr>
              <a:t>th</a:t>
            </a:r>
            <a:r>
              <a:rPr lang="en-GB" sz="1900" dirty="0">
                <a:latin typeface="Calibri" panose="020F0502020204030204" pitchFamily="34" charset="0"/>
                <a:cs typeface="Calibri" panose="020F0502020204030204" pitchFamily="34" charset="0"/>
              </a:rPr>
              <a:t> April 2021 – will be our 30</a:t>
            </a:r>
            <a:r>
              <a:rPr lang="en-GB" sz="1900" baseline="30000" dirty="0">
                <a:latin typeface="Calibri" panose="020F0502020204030204" pitchFamily="34" charset="0"/>
                <a:cs typeface="Calibri" panose="020F0502020204030204" pitchFamily="34" charset="0"/>
              </a:rPr>
              <a:t>th</a:t>
            </a:r>
            <a:r>
              <a:rPr lang="en-GB" sz="1900" dirty="0">
                <a:latin typeface="Calibri" panose="020F0502020204030204" pitchFamily="34" charset="0"/>
                <a:cs typeface="Calibri" panose="020F0502020204030204" pitchFamily="34" charset="0"/>
              </a:rPr>
              <a:t> anniversary: 30year 30mile campaign.</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Alice Middleton MBE, who is now our founding patron.</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Following the death of her brother and finding little support available, she placed an advert in her local paper seeking to make contact with others who had been bereaved by suicide.  </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She started the first support group from her living room in Hull</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We have grown to become the only national charity providing dedicated peer support to adults who have been bereaved by suicide. </a:t>
            </a:r>
          </a:p>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13</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85101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536657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14987-D521-4879-AEDB-DD5D0E3D22DC}" type="slidenum">
              <a:rPr lang="en-GB" smtClean="0"/>
              <a:t>16</a:t>
            </a:fld>
            <a:endParaRPr lang="en-GB" dirty="0"/>
          </a:p>
        </p:txBody>
      </p:sp>
    </p:spTree>
    <p:extLst>
      <p:ext uri="{BB962C8B-B14F-4D97-AF65-F5344CB8AC3E}">
        <p14:creationId xmlns:p14="http://schemas.microsoft.com/office/powerpoint/2010/main" val="175295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Survivors of Bereavement (SoBS) is a registered charity that was founded in 1991 - </a:t>
            </a:r>
            <a:r>
              <a:rPr lang="en-GB" sz="1900" dirty="0">
                <a:latin typeface="Calibri" panose="020F0502020204030204" pitchFamily="34" charset="0"/>
                <a:cs typeface="Calibri" panose="020F0502020204030204" pitchFamily="34" charset="0"/>
              </a:rPr>
              <a:t>16</a:t>
            </a:r>
            <a:r>
              <a:rPr lang="en-GB" sz="1900" baseline="30000" dirty="0">
                <a:latin typeface="Calibri" panose="020F0502020204030204" pitchFamily="34" charset="0"/>
                <a:cs typeface="Calibri" panose="020F0502020204030204" pitchFamily="34" charset="0"/>
              </a:rPr>
              <a:t>th</a:t>
            </a:r>
            <a:r>
              <a:rPr lang="en-GB" sz="1900" dirty="0">
                <a:latin typeface="Calibri" panose="020F0502020204030204" pitchFamily="34" charset="0"/>
                <a:cs typeface="Calibri" panose="020F0502020204030204" pitchFamily="34" charset="0"/>
              </a:rPr>
              <a:t> April 2021 – will be our 30</a:t>
            </a:r>
            <a:r>
              <a:rPr lang="en-GB" sz="1900" baseline="30000" dirty="0">
                <a:latin typeface="Calibri" panose="020F0502020204030204" pitchFamily="34" charset="0"/>
                <a:cs typeface="Calibri" panose="020F0502020204030204" pitchFamily="34" charset="0"/>
              </a:rPr>
              <a:t>th</a:t>
            </a:r>
            <a:r>
              <a:rPr lang="en-GB" sz="1900" dirty="0">
                <a:latin typeface="Calibri" panose="020F0502020204030204" pitchFamily="34" charset="0"/>
                <a:cs typeface="Calibri" panose="020F0502020204030204" pitchFamily="34" charset="0"/>
              </a:rPr>
              <a:t> anniversary: 30year 30mile campaign.</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Alice Middleton MBE, who is now our founding patron.</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Following the death of her brother and finding little support available, she placed an advert in her local paper seeking to make contact with others who had been bereaved by suicide.  </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She started the first support group from her living room in Hull</a:t>
            </a:r>
          </a:p>
          <a:p>
            <a:pPr marL="361314" indent="-361314">
              <a:buFont typeface="Symbol" panose="05050102010706020507" pitchFamily="18" charset="2"/>
              <a:buChar char=""/>
            </a:pPr>
            <a:r>
              <a:rPr lang="en-GB" sz="1900" dirty="0">
                <a:latin typeface="Calibri" panose="020F0502020204030204" pitchFamily="34" charset="0"/>
                <a:ea typeface="Calibri" panose="020F0502020204030204" pitchFamily="34" charset="0"/>
                <a:cs typeface="Times New Roman" panose="02020603050405020304" pitchFamily="18" charset="0"/>
              </a:rPr>
              <a:t>We have grown to become the only national charity providing dedicated peer support to adults who have been bereaved by suicide. </a:t>
            </a:r>
          </a:p>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2</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97688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GB" sz="1300" b="1" dirty="0">
                <a:solidFill>
                  <a:srgbClr val="560A4E"/>
                </a:solidFill>
                <a:latin typeface="Calibri" panose="020F0502020204030204" pitchFamily="34" charset="0"/>
                <a:cs typeface="Calibri" panose="020F0502020204030204" pitchFamily="34" charset="0"/>
              </a:rPr>
              <a:t> 305 volunteers</a:t>
            </a:r>
            <a:r>
              <a:rPr lang="en-GB" sz="1300" dirty="0">
                <a:solidFill>
                  <a:srgbClr val="560A4E"/>
                </a:solidFill>
                <a:latin typeface="Calibri" panose="020F0502020204030204" pitchFamily="34" charset="0"/>
                <a:cs typeface="Calibri" panose="020F0502020204030204" pitchFamily="34" charset="0"/>
              </a:rPr>
              <a:t> across the UK who help to run our services – and we continue to grow.  </a:t>
            </a:r>
          </a:p>
          <a:p>
            <a:pPr>
              <a:buFont typeface="Wingdings" panose="05000000000000000000" pitchFamily="2" charset="2"/>
              <a:buChar char="§"/>
            </a:pPr>
            <a:r>
              <a:rPr lang="en-GB" sz="1300" b="1" dirty="0">
                <a:solidFill>
                  <a:srgbClr val="560A4E"/>
                </a:solidFill>
                <a:latin typeface="Calibri" panose="020F0502020204030204" pitchFamily="34" charset="0"/>
                <a:cs typeface="Calibri" panose="020F0502020204030204" pitchFamily="34" charset="0"/>
              </a:rPr>
              <a:t>Our volunteers</a:t>
            </a:r>
            <a:r>
              <a:rPr lang="en-GB" sz="1300" dirty="0">
                <a:solidFill>
                  <a:srgbClr val="560A4E"/>
                </a:solidFill>
                <a:latin typeface="Calibri" panose="020F0502020204030204" pitchFamily="34" charset="0"/>
                <a:cs typeface="Calibri" panose="020F0502020204030204" pitchFamily="34" charset="0"/>
              </a:rPr>
              <a:t> come from all walks of life but nearly all have been touched by suicide themselves, this experience enables them to connect with others.</a:t>
            </a:r>
          </a:p>
          <a:p>
            <a:pPr>
              <a:buFont typeface="Wingdings" panose="05000000000000000000" pitchFamily="2" charset="2"/>
              <a:buChar char="§"/>
            </a:pPr>
            <a:r>
              <a:rPr lang="en-GB" sz="1300" dirty="0">
                <a:solidFill>
                  <a:srgbClr val="560A4E"/>
                </a:solidFill>
                <a:latin typeface="Calibri" panose="020F0502020204030204" pitchFamily="34" charset="0"/>
                <a:cs typeface="Calibri" panose="020F0502020204030204" pitchFamily="34" charset="0"/>
              </a:rPr>
              <a:t>Small national </a:t>
            </a:r>
            <a:r>
              <a:rPr lang="en-GB" sz="1300" b="1" dirty="0">
                <a:solidFill>
                  <a:srgbClr val="560A4E"/>
                </a:solidFill>
                <a:latin typeface="Calibri" panose="020F0502020204030204" pitchFamily="34" charset="0"/>
                <a:cs typeface="Calibri" panose="020F0502020204030204" pitchFamily="34" charset="0"/>
              </a:rPr>
              <a:t>support team</a:t>
            </a:r>
            <a:r>
              <a:rPr lang="en-GB" sz="1300" dirty="0">
                <a:solidFill>
                  <a:srgbClr val="560A4E"/>
                </a:solidFill>
                <a:latin typeface="Calibri" panose="020F0502020204030204" pitchFamily="34" charset="0"/>
                <a:cs typeface="Calibri" panose="020F0502020204030204" pitchFamily="34" charset="0"/>
              </a:rPr>
              <a:t> in our office in Ilkeston, Derbyshire who provide support to our volunteers and who manage our operations. </a:t>
            </a:r>
          </a:p>
          <a:p>
            <a:pPr>
              <a:buFont typeface="Wingdings" panose="05000000000000000000" pitchFamily="2" charset="2"/>
              <a:buChar char="§"/>
            </a:pPr>
            <a:r>
              <a:rPr lang="en-GB" sz="1300" dirty="0">
                <a:solidFill>
                  <a:srgbClr val="560A4E"/>
                </a:solidFill>
                <a:latin typeface="Calibri" panose="020F0502020204030204" pitchFamily="34" charset="0"/>
                <a:cs typeface="Calibri" panose="020F0502020204030204" pitchFamily="34" charset="0"/>
              </a:rPr>
              <a:t>Our team of </a:t>
            </a:r>
            <a:r>
              <a:rPr lang="en-GB" sz="1300" b="1" dirty="0">
                <a:solidFill>
                  <a:srgbClr val="560A4E"/>
                </a:solidFill>
                <a:latin typeface="Calibri" panose="020F0502020204030204" pitchFamily="34" charset="0"/>
                <a:cs typeface="Calibri" panose="020F0502020204030204" pitchFamily="34" charset="0"/>
              </a:rPr>
              <a:t>trustees</a:t>
            </a:r>
            <a:r>
              <a:rPr lang="en-GB" sz="1300" dirty="0">
                <a:solidFill>
                  <a:srgbClr val="560A4E"/>
                </a:solidFill>
                <a:latin typeface="Calibri" panose="020F0502020204030204" pitchFamily="34" charset="0"/>
                <a:cs typeface="Calibri" panose="020F0502020204030204" pitchFamily="34" charset="0"/>
              </a:rPr>
              <a:t> meet regularly, providing leadership and governance to our charity.  </a:t>
            </a:r>
          </a:p>
          <a:p>
            <a:pPr>
              <a:buFont typeface="Wingdings" panose="05000000000000000000" pitchFamily="2" charset="2"/>
              <a:buChar char="§"/>
            </a:pPr>
            <a:r>
              <a:rPr lang="en-GB" sz="1300" b="0" dirty="0">
                <a:solidFill>
                  <a:srgbClr val="560A4E"/>
                </a:solidFill>
                <a:latin typeface="Calibri" panose="020F0502020204030204" pitchFamily="34" charset="0"/>
                <a:cs typeface="Calibri" panose="020F0502020204030204" pitchFamily="34" charset="0"/>
              </a:rPr>
              <a:t>We have 3 </a:t>
            </a:r>
            <a:r>
              <a:rPr lang="en-GB" sz="1300" b="1" dirty="0">
                <a:solidFill>
                  <a:srgbClr val="560A4E"/>
                </a:solidFill>
                <a:latin typeface="Calibri" panose="020F0502020204030204" pitchFamily="34" charset="0"/>
                <a:cs typeface="Calibri" panose="020F0502020204030204" pitchFamily="34" charset="0"/>
              </a:rPr>
              <a:t>ambassadors</a:t>
            </a:r>
            <a:r>
              <a:rPr lang="en-GB" sz="1300" dirty="0">
                <a:solidFill>
                  <a:srgbClr val="560A4E"/>
                </a:solidFill>
                <a:latin typeface="Calibri" panose="020F0502020204030204" pitchFamily="34" charset="0"/>
                <a:cs typeface="Calibri" panose="020F0502020204030204" pitchFamily="34" charset="0"/>
              </a:rPr>
              <a:t> for our organisation and they work to raise our profile and bring support to our organisation.</a:t>
            </a:r>
          </a:p>
          <a:p>
            <a:endParaRPr lang="en-GB"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3</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034206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14388"/>
            <a:ext cx="7235825" cy="4070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5C84C3F0-064E-4E1D-BDDA-29F2B31DB1F1}" type="slidenum">
              <a:rPr kumimoji="0" lang="en-GB"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4</a:t>
            </a:fld>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75045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14388"/>
            <a:ext cx="7235825" cy="4070350"/>
          </a:xfrm>
        </p:spPr>
      </p:sp>
      <p:sp>
        <p:nvSpPr>
          <p:cNvPr id="3" name="Notes Placeholder 2"/>
          <p:cNvSpPr>
            <a:spLocks noGrp="1"/>
          </p:cNvSpPr>
          <p:nvPr>
            <p:ph type="body" idx="1"/>
          </p:nvPr>
        </p:nvSpPr>
        <p:spPr/>
        <p:txBody>
          <a:bodyPr/>
          <a:lstStyle/>
          <a:p>
            <a:pPr algn="l" defTabSz="963503" rtl="0">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5C84C3F0-064E-4E1D-BDDA-29F2B31DB1F1}" type="slidenum">
              <a:rPr kumimoji="0" lang="en-GB"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5</a:t>
            </a:fld>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251024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14388"/>
            <a:ext cx="7235825" cy="4070350"/>
          </a:xfrm>
        </p:spPr>
      </p:sp>
      <p:sp>
        <p:nvSpPr>
          <p:cNvPr id="3" name="Notes Placeholder 2"/>
          <p:cNvSpPr>
            <a:spLocks noGrp="1"/>
          </p:cNvSpPr>
          <p:nvPr>
            <p:ph type="body" idx="1"/>
          </p:nvPr>
        </p:nvSpPr>
        <p:spPr/>
        <p:txBody>
          <a:bodyPr/>
          <a:lstStyle/>
          <a:p>
            <a:pPr algn="l" defTabSz="963503" rtl="0">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5C84C3F0-064E-4E1D-BDDA-29F2B31DB1F1}" type="slidenum">
              <a:rPr kumimoji="0" lang="en-GB"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6</a:t>
            </a:fld>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6972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14388"/>
            <a:ext cx="7235825" cy="4070350"/>
          </a:xfrm>
        </p:spPr>
      </p:sp>
      <p:sp>
        <p:nvSpPr>
          <p:cNvPr id="3" name="Notes Placeholder 2"/>
          <p:cNvSpPr>
            <a:spLocks noGrp="1"/>
          </p:cNvSpPr>
          <p:nvPr>
            <p:ph type="body" idx="1"/>
          </p:nvPr>
        </p:nvSpPr>
        <p:spPr/>
        <p:txBody>
          <a:bodyPr/>
          <a:lstStyle/>
          <a:p>
            <a:pPr algn="l" defTabSz="963503" rtl="0">
              <a:defRPr/>
            </a:pPr>
            <a:endParaRPr lang="en-GB"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5C84C3F0-064E-4E1D-BDDA-29F2B31DB1F1}" type="slidenum">
              <a:rPr kumimoji="0" lang="en-GB" sz="1800" b="0" i="0" u="none" strike="noStrike" kern="0" cap="none" spc="0" normalizeH="0" baseline="0" noProof="0" smtClean="0">
                <a:ln>
                  <a:noFill/>
                </a:ln>
                <a:solidFill>
                  <a:srgbClr val="000000"/>
                </a:solidFill>
                <a:effectLst/>
                <a:uLnTx/>
                <a:uFillTx/>
                <a:latin typeface="Calibri"/>
                <a:ea typeface="+mn-ea"/>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7</a:t>
            </a:fld>
            <a:endParaRPr kumimoji="0" lang="en-GB" sz="18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150169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8</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01976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lIns="96350" tIns="48175" rIns="96350" bIns="48175"/>
          <a:lstStyle/>
          <a:p>
            <a:pPr marL="0" marR="0" lvl="0" indent="0" algn="l" defTabSz="457200" rtl="0" eaLnBrk="1" fontAlgn="auto" latinLnBrk="0" hangingPunct="0">
              <a:lnSpc>
                <a:spcPct val="100000"/>
              </a:lnSpc>
              <a:spcBef>
                <a:spcPts val="0"/>
              </a:spcBef>
              <a:spcAft>
                <a:spcPts val="0"/>
              </a:spcAft>
              <a:buClrTx/>
              <a:buSzTx/>
              <a:buFontTx/>
              <a:buNone/>
              <a:tabLst/>
              <a:defRPr/>
            </a:pPr>
            <a:fld id="{23FDCF8D-B349-4059-9A99-F090E1F0D798}" type="slidenum">
              <a:rPr kumimoji="0" lang="en-GB" sz="18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457200" rtl="0" eaLnBrk="1" fontAlgn="auto" latinLnBrk="0" hangingPunct="0">
                <a:lnSpc>
                  <a:spcPct val="100000"/>
                </a:lnSpc>
                <a:spcBef>
                  <a:spcPts val="0"/>
                </a:spcBef>
                <a:spcAft>
                  <a:spcPts val="0"/>
                </a:spcAft>
                <a:buClrTx/>
                <a:buSzTx/>
                <a:buFontTx/>
                <a:buNone/>
                <a:tabLst/>
                <a:defRPr/>
              </a:pPr>
              <a:t>9</a:t>
            </a:fld>
            <a:endParaRPr kumimoji="0" lang="en-GB"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08888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3DD3E-2C06-41A9-9C71-2BD3A6F565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6C7329-4C20-4C58-87C0-0F6722CBF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63701A-5621-4686-B979-455A4CD7D6F5}"/>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2ABE9E89-26C1-47A7-BF59-F0875FF50F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BA948E0-2C14-4EB9-9556-7F7A42C83985}"/>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300382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E11C-B456-4EA0-9D30-531AB597B5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6846DD-00D2-40B1-82B7-39D0E2DB0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747865-F7F4-43BB-9772-3182FA3099DA}"/>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5DFC1F49-2986-4D85-B1E1-5D98BF688B8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0344DD-F967-4AF8-A1E9-F2C50CBE859E}"/>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100742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D8A4C-F2F7-4104-995C-77F452B28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F149C9-960B-48D6-ABCA-FB97ABBDA3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A5312-FBB1-4F41-8082-62BF933FA2AC}"/>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BC754110-7C46-4B0B-B800-E282B7B892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DE0D619-BC33-4C54-8D5C-CD56F643DFBD}"/>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16745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43130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103438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9" y="365125"/>
            <a:ext cx="10515601" cy="1325564"/>
          </a:xfrm>
          <a:prstGeom prst="rect">
            <a:avLst/>
          </a:prstGeom>
        </p:spPr>
        <p:txBody>
          <a:bodyPr/>
          <a:lstStyle/>
          <a:p>
            <a:r>
              <a:t>Title Text</a:t>
            </a:r>
          </a:p>
        </p:txBody>
      </p:sp>
      <p:sp>
        <p:nvSpPr>
          <p:cNvPr id="48" name="Body Level One…"/>
          <p:cNvSpPr txBox="1">
            <a:spLocks noGrp="1"/>
          </p:cNvSpPr>
          <p:nvPr>
            <p:ph type="body" sz="quarter" idx="1"/>
          </p:nvPr>
        </p:nvSpPr>
        <p:spPr>
          <a:xfrm>
            <a:off x="839789" y="1681164"/>
            <a:ext cx="5157788"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199" y="1681164"/>
            <a:ext cx="5183191" cy="823913"/>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680031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8" y="457200"/>
            <a:ext cx="3932237"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9" y="987425"/>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40" cy="3811588"/>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7173413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8" y="457200"/>
            <a:ext cx="3932237"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9" y="987425"/>
            <a:ext cx="6172201" cy="4873626"/>
          </a:xfrm>
          <a:prstGeom prst="rect">
            <a:avLst/>
          </a:prstGeom>
        </p:spPr>
        <p:txBody>
          <a:bodyPr lIns="91439" rIns="91439">
            <a:noAutofit/>
          </a:bodyPr>
          <a:lstStyle/>
          <a:p>
            <a:endParaRPr dirty="0"/>
          </a:p>
        </p:txBody>
      </p:sp>
      <p:sp>
        <p:nvSpPr>
          <p:cNvPr id="84" name="Body Level One…"/>
          <p:cNvSpPr txBox="1">
            <a:spLocks noGrp="1"/>
          </p:cNvSpPr>
          <p:nvPr>
            <p:ph type="body" sz="quarter" idx="1"/>
          </p:nvPr>
        </p:nvSpPr>
        <p:spPr>
          <a:xfrm>
            <a:off x="839788" y="2057400"/>
            <a:ext cx="3932237"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7642801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F9431-C20A-486F-ADA3-DD5FA1CC5519}" type="datetime1">
              <a:rPr lang="en-GB" smtClean="0"/>
              <a:t>08/11/2022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EC50D3D-20DC-4087-A930-E013A5919F4A}" type="slidenum">
              <a:rPr lang="en-GB" smtClean="0"/>
              <a:t>‹#›</a:t>
            </a:fld>
            <a:endParaRPr lang="en-GB" dirty="0"/>
          </a:p>
        </p:txBody>
      </p:sp>
    </p:spTree>
    <p:extLst>
      <p:ext uri="{BB962C8B-B14F-4D97-AF65-F5344CB8AC3E}">
        <p14:creationId xmlns:p14="http://schemas.microsoft.com/office/powerpoint/2010/main" val="1950145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A7DA-7F73-4E10-B050-47FC8F56DB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7F09C0-5B34-4191-B37F-100549AFE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F12796-867F-4266-BBF5-AD8A85D57D35}"/>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32536464-3DC3-4C34-8AEC-D046D4754A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2B3077-BD56-417B-91FE-853F26B65D2D}"/>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210147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EBF8-5E8A-4BA7-8626-1D18152669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D8B578E-8428-4015-BB9A-3E870D29E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98BA3-89E8-4AFC-AFE4-A714DABD9AFB}"/>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5C018BCE-9560-480E-9DB2-DBDFE9A4AB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B7D18E-5414-4C14-BEC6-D6279EDC34C4}"/>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389031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CF6F-CEB4-48D5-9498-65C00BD95E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9397E3-7C17-43D2-887F-D614CA3E12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2B4CDB-750D-4840-BE29-629E2F1F0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A6150F-B06A-4474-A3AE-8F156E4E39CB}"/>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6" name="Footer Placeholder 5">
            <a:extLst>
              <a:ext uri="{FF2B5EF4-FFF2-40B4-BE49-F238E27FC236}">
                <a16:creationId xmlns:a16="http://schemas.microsoft.com/office/drawing/2014/main" id="{D9679D80-3BF3-464D-9BDE-C77F4D927FE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9A5260C-D2DD-48FA-82CB-E40BB80040A7}"/>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300956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5E61-4B09-4D07-A35F-D8063529CF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BBC9FE-82E4-42EF-937E-C1936EFE5A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605D1D-E40C-4775-AE82-672C7948D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9547C4-44C5-4030-B499-C280BB9AF9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4A02C-F114-4F8B-8854-6A8B5444F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C4E778-ACFE-4BDD-9ED8-B2B5027D99FB}"/>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8" name="Footer Placeholder 7">
            <a:extLst>
              <a:ext uri="{FF2B5EF4-FFF2-40B4-BE49-F238E27FC236}">
                <a16:creationId xmlns:a16="http://schemas.microsoft.com/office/drawing/2014/main" id="{D174018A-1140-4553-9AEF-28D3A2FA72B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21D8CD0-644F-4EE0-891B-FDAA619FD147}"/>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2379693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E5C9-6E41-4CD8-9F7F-7D7FB82AB5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F3CF97-7B27-4856-B6A2-A2F8A6701133}"/>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4" name="Footer Placeholder 3">
            <a:extLst>
              <a:ext uri="{FF2B5EF4-FFF2-40B4-BE49-F238E27FC236}">
                <a16:creationId xmlns:a16="http://schemas.microsoft.com/office/drawing/2014/main" id="{7A316413-FEDA-442C-ADF2-20657676FE7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68A45BF-20E5-4457-A081-383A1D2658E5}"/>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183104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ED2E0B-F04B-4F96-ACD6-5ABCC1519BA5}"/>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3" name="Footer Placeholder 2">
            <a:extLst>
              <a:ext uri="{FF2B5EF4-FFF2-40B4-BE49-F238E27FC236}">
                <a16:creationId xmlns:a16="http://schemas.microsoft.com/office/drawing/2014/main" id="{C82645A1-F208-46A0-8E1C-4D9596A98AA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B68FB4C-3BAF-4E16-9C85-AF7028FB1312}"/>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280758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D6FE-D296-4152-8145-8088D3578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8B90AB-DA84-459E-BAF6-AAE0FA08A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A6428B-AD99-48DD-BF50-604F1AE2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C6DAD-AEC6-4D6D-8BF4-0047E8562A6B}"/>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6" name="Footer Placeholder 5">
            <a:extLst>
              <a:ext uri="{FF2B5EF4-FFF2-40B4-BE49-F238E27FC236}">
                <a16:creationId xmlns:a16="http://schemas.microsoft.com/office/drawing/2014/main" id="{A1A7CA30-77CE-447D-88F9-02E7E030D4D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FD6D4D-EA6B-4E41-A36D-1C77D374B280}"/>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149227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C819-1E62-424A-836F-416E07B63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12ABFD-58D9-4D68-A186-D6B127EC7C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0DF061E-4FC3-4D39-A6C4-437EEBD5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EA4C8-42E8-4FE8-B7AD-98B5C2EADA65}"/>
              </a:ext>
            </a:extLst>
          </p:cNvPr>
          <p:cNvSpPr>
            <a:spLocks noGrp="1"/>
          </p:cNvSpPr>
          <p:nvPr>
            <p:ph type="dt" sz="half" idx="10"/>
          </p:nvPr>
        </p:nvSpPr>
        <p:spPr/>
        <p:txBody>
          <a:bodyPr/>
          <a:lstStyle/>
          <a:p>
            <a:fld id="{0F9C9698-AFB6-4C1C-8C36-9D03F980C798}" type="datetimeFigureOut">
              <a:rPr lang="en-GB" smtClean="0"/>
              <a:t>08/11/2022</a:t>
            </a:fld>
            <a:endParaRPr lang="en-GB" dirty="0"/>
          </a:p>
        </p:txBody>
      </p:sp>
      <p:sp>
        <p:nvSpPr>
          <p:cNvPr id="6" name="Footer Placeholder 5">
            <a:extLst>
              <a:ext uri="{FF2B5EF4-FFF2-40B4-BE49-F238E27FC236}">
                <a16:creationId xmlns:a16="http://schemas.microsoft.com/office/drawing/2014/main" id="{3D9A22B5-324C-4DF8-BEC5-25879BA0AA0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57CED3D-BEE5-4C62-A2CF-84DBB3D6FC49}"/>
              </a:ext>
            </a:extLst>
          </p:cNvPr>
          <p:cNvSpPr>
            <a:spLocks noGrp="1"/>
          </p:cNvSpPr>
          <p:nvPr>
            <p:ph type="sldNum" sz="quarter" idx="12"/>
          </p:nvPr>
        </p:nvSpPr>
        <p:spPr/>
        <p:txBody>
          <a:bodyPr/>
          <a:lstStyle/>
          <a:p>
            <a:fld id="{01F08B45-C523-486E-B1A2-B21E896AC4EE}" type="slidenum">
              <a:rPr lang="en-GB" smtClean="0"/>
              <a:t>‹#›</a:t>
            </a:fld>
            <a:endParaRPr lang="en-GB" dirty="0"/>
          </a:p>
        </p:txBody>
      </p:sp>
    </p:spTree>
    <p:extLst>
      <p:ext uri="{BB962C8B-B14F-4D97-AF65-F5344CB8AC3E}">
        <p14:creationId xmlns:p14="http://schemas.microsoft.com/office/powerpoint/2010/main" val="103767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016BEC-5FAF-4DE3-9F80-CD6B7392DD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53DC95-543C-45E6-9B4A-109E44593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EB737A-BCCB-4AB5-B2CB-6A3CB1382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C9698-AFB6-4C1C-8C36-9D03F980C798}" type="datetimeFigureOut">
              <a:rPr lang="en-GB" smtClean="0"/>
              <a:t>08/11/2022</a:t>
            </a:fld>
            <a:endParaRPr lang="en-GB" dirty="0"/>
          </a:p>
        </p:txBody>
      </p:sp>
      <p:sp>
        <p:nvSpPr>
          <p:cNvPr id="5" name="Footer Placeholder 4">
            <a:extLst>
              <a:ext uri="{FF2B5EF4-FFF2-40B4-BE49-F238E27FC236}">
                <a16:creationId xmlns:a16="http://schemas.microsoft.com/office/drawing/2014/main" id="{DAD5B003-5F3F-4187-8A16-34155820AC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D7CC06-E907-4A2F-91C9-515BA00B8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08B45-C523-486E-B1A2-B21E896AC4EE}" type="slidenum">
              <a:rPr lang="en-GB" smtClean="0"/>
              <a:t>‹#›</a:t>
            </a:fld>
            <a:endParaRPr lang="en-GB" dirty="0"/>
          </a:p>
        </p:txBody>
      </p:sp>
    </p:spTree>
    <p:extLst>
      <p:ext uri="{BB962C8B-B14F-4D97-AF65-F5344CB8AC3E}">
        <p14:creationId xmlns:p14="http://schemas.microsoft.com/office/powerpoint/2010/main" val="417857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78727" y="6400415"/>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extLst>
      <p:ext uri="{BB962C8B-B14F-4D97-AF65-F5344CB8AC3E}">
        <p14:creationId xmlns:p14="http://schemas.microsoft.com/office/powerpoint/2010/main" val="2724084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3.jpg"/><Relationship Id="rId4" Type="http://schemas.openxmlformats.org/officeDocument/2006/relationships/diagramData" Target="../diagrams/data6.xml"/><Relationship Id="rId9"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mailto:email.support@uksobs.org"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hyperlink" Target="mailto:bereaveMENt@uksobs.or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henley-on-thames@uksobs.org" TargetMode="External"/><Relationship Id="rId3" Type="http://schemas.openxmlformats.org/officeDocument/2006/relationships/image" Target="../media/image4.jpeg"/><Relationship Id="rId7" Type="http://schemas.openxmlformats.org/officeDocument/2006/relationships/hyperlink" Target="mailto:bromsgrove@uksobs.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watford@uksobs.org" TargetMode="External"/><Relationship Id="rId5" Type="http://schemas.openxmlformats.org/officeDocument/2006/relationships/hyperlink" Target="mailto:scottishborders@uksobs.org" TargetMode="External"/><Relationship Id="rId10" Type="http://schemas.openxmlformats.org/officeDocument/2006/relationships/hyperlink" Target="mailto:edinburgh@uksobs.org" TargetMode="External"/><Relationship Id="rId4" Type="http://schemas.openxmlformats.org/officeDocument/2006/relationships/hyperlink" Target="mailto:eastbourne@uksobs.org" TargetMode="External"/><Relationship Id="rId9" Type="http://schemas.openxmlformats.org/officeDocument/2006/relationships/hyperlink" Target="mailto:aylesbury@uksobs.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volunteering@uksobs.org" TargetMode="External"/><Relationship Id="rId2" Type="http://schemas.openxmlformats.org/officeDocument/2006/relationships/hyperlink" Target="mailto:Phill.abbiss@uksobs.org" TargetMode="Externa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communityactionmk.org/2016/10/31/volunteer-spotlight-brian-aldous/"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lkeston group\Desktop\Logo's and Templates\LOGO purple on white background.jpg">
            <a:extLst>
              <a:ext uri="{FF2B5EF4-FFF2-40B4-BE49-F238E27FC236}">
                <a16:creationId xmlns:a16="http://schemas.microsoft.com/office/drawing/2014/main" id="{3B01D0E2-C02E-4BAD-8855-17386654D0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37" y="3930212"/>
            <a:ext cx="3416562" cy="24156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3761F2E-7DD0-4034-BDA3-A0C9E747047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302065" y="4450232"/>
            <a:ext cx="3416562" cy="1895670"/>
          </a:xfrm>
          <a:prstGeom prst="rect">
            <a:avLst/>
          </a:prstGeom>
        </p:spPr>
      </p:pic>
      <p:sp>
        <p:nvSpPr>
          <p:cNvPr id="3" name="Content Placeholder 2">
            <a:extLst>
              <a:ext uri="{FF2B5EF4-FFF2-40B4-BE49-F238E27FC236}">
                <a16:creationId xmlns:a16="http://schemas.microsoft.com/office/drawing/2014/main" id="{01E6B393-303E-44DA-BA1A-23F3F5B184FF}"/>
              </a:ext>
            </a:extLst>
          </p:cNvPr>
          <p:cNvSpPr>
            <a:spLocks noGrp="1"/>
          </p:cNvSpPr>
          <p:nvPr>
            <p:ph idx="1"/>
          </p:nvPr>
        </p:nvSpPr>
        <p:spPr>
          <a:xfrm>
            <a:off x="2025518" y="3066637"/>
            <a:ext cx="8503569" cy="1250400"/>
          </a:xfrm>
        </p:spPr>
        <p:txBody>
          <a:bodyPr>
            <a:normAutofit fontScale="25000" lnSpcReduction="20000"/>
          </a:bodyPr>
          <a:lstStyle/>
          <a:p>
            <a:pPr marL="0" indent="0" algn="ctr">
              <a:buNone/>
            </a:pPr>
            <a:r>
              <a:rPr lang="en-GB" sz="17600" dirty="0">
                <a:solidFill>
                  <a:srgbClr val="560A4E"/>
                </a:solidFill>
                <a:latin typeface="Calibri" panose="020F0502020204030204" pitchFamily="34" charset="0"/>
                <a:cs typeface="Calibri" panose="020F0502020204030204" pitchFamily="34" charset="0"/>
              </a:rPr>
              <a:t>Survivors of Bereavement by </a:t>
            </a:r>
            <a:r>
              <a:rPr lang="en-GB" sz="17600" dirty="0" smtClean="0">
                <a:solidFill>
                  <a:srgbClr val="560A4E"/>
                </a:solidFill>
                <a:latin typeface="Calibri" panose="020F0502020204030204" pitchFamily="34" charset="0"/>
                <a:cs typeface="Calibri" panose="020F0502020204030204" pitchFamily="34" charset="0"/>
              </a:rPr>
              <a:t>Suicide</a:t>
            </a:r>
          </a:p>
          <a:p>
            <a:pPr marL="0" indent="0" algn="ctr">
              <a:buNone/>
            </a:pPr>
            <a:r>
              <a:rPr lang="en-GB" sz="17600" dirty="0" smtClean="0">
                <a:solidFill>
                  <a:srgbClr val="560A4E"/>
                </a:solidFill>
                <a:latin typeface="Calibri" panose="020F0502020204030204" pitchFamily="34" charset="0"/>
                <a:cs typeface="Calibri" panose="020F0502020204030204" pitchFamily="34" charset="0"/>
              </a:rPr>
              <a:t>Teesside Branch</a:t>
            </a:r>
            <a:endParaRPr lang="en-GB" sz="17600" dirty="0">
              <a:solidFill>
                <a:srgbClr val="560A4E"/>
              </a:solidFill>
              <a:latin typeface="Calibri" panose="020F0502020204030204" pitchFamily="34" charset="0"/>
              <a:cs typeface="Calibri" panose="020F0502020204030204" pitchFamily="34" charset="0"/>
            </a:endParaRPr>
          </a:p>
          <a:p>
            <a:pPr marL="0" indent="0" algn="ctr">
              <a:buNone/>
            </a:pPr>
            <a:endParaRPr lang="en-GB" sz="17600" dirty="0">
              <a:solidFill>
                <a:srgbClr val="560A4E"/>
              </a:solidFill>
              <a:latin typeface="Calibri" panose="020F0502020204030204" pitchFamily="34" charset="0"/>
              <a:cs typeface="Calibri" panose="020F0502020204030204" pitchFamily="34" charset="0"/>
            </a:endParaRPr>
          </a:p>
          <a:p>
            <a:pPr marL="0" indent="0" algn="ctr">
              <a:buNone/>
            </a:pPr>
            <a:r>
              <a:rPr lang="en-GB" sz="17600" dirty="0">
                <a:latin typeface="Calibri" panose="020F0502020204030204" pitchFamily="34" charset="0"/>
                <a:cs typeface="Calibri" panose="020F0502020204030204" pitchFamily="34" charset="0"/>
              </a:rPr>
              <a:t> </a:t>
            </a:r>
            <a:endParaRPr lang="en-GB" sz="17600" dirty="0">
              <a:solidFill>
                <a:srgbClr val="0070C0"/>
              </a:solidFill>
              <a:latin typeface="Calibri" panose="020F0502020204030204" pitchFamily="34" charset="0"/>
              <a:cs typeface="Calibri" panose="020F0502020204030204" pitchFamily="34" charset="0"/>
            </a:endParaRPr>
          </a:p>
          <a:p>
            <a:pPr marL="0" indent="0" algn="ctr">
              <a:buNone/>
            </a:pPr>
            <a:endParaRPr lang="en-GB" sz="2700" dirty="0">
              <a:solidFill>
                <a:srgbClr val="2F1926"/>
              </a:solidFill>
              <a:latin typeface="Calibri" panose="020F0502020204030204" pitchFamily="34" charset="0"/>
              <a:cs typeface="Calibri" panose="020F0502020204030204" pitchFamily="34" charset="0"/>
            </a:endParaRPr>
          </a:p>
          <a:p>
            <a:pPr marL="0" indent="0" algn="ctr">
              <a:buNone/>
            </a:pPr>
            <a:r>
              <a:rPr lang="en-GB" sz="3600" dirty="0">
                <a:solidFill>
                  <a:srgbClr val="2F1926"/>
                </a:solidFill>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1719943"/>
          </a:xfrm>
          <a:prstGeom prst="rect">
            <a:avLst/>
          </a:prstGeom>
        </p:spPr>
      </p:pic>
      <p:cxnSp>
        <p:nvCxnSpPr>
          <p:cNvPr id="6" name="Straight Arrow Connector 5"/>
          <p:cNvCxnSpPr/>
          <p:nvPr/>
        </p:nvCxnSpPr>
        <p:spPr>
          <a:xfrm>
            <a:off x="7193280" y="3066637"/>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973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graphicFrame>
        <p:nvGraphicFramePr>
          <p:cNvPr id="4" name="Diagram 3">
            <a:extLst>
              <a:ext uri="{FF2B5EF4-FFF2-40B4-BE49-F238E27FC236}">
                <a16:creationId xmlns:a16="http://schemas.microsoft.com/office/drawing/2014/main" id="{3A93F98A-25B4-4DFB-9BBC-C68F9910D930}"/>
              </a:ext>
            </a:extLst>
          </p:cNvPr>
          <p:cNvGraphicFramePr/>
          <p:nvPr>
            <p:extLst/>
          </p:nvPr>
        </p:nvGraphicFramePr>
        <p:xfrm>
          <a:off x="5660364" y="1477684"/>
          <a:ext cx="3878317" cy="508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idx="1"/>
          </p:nvPr>
        </p:nvSpPr>
        <p:spPr/>
        <p:txBody>
          <a:bodyPr>
            <a:normAutofit/>
          </a:bodyPr>
          <a:lstStyle/>
          <a:p>
            <a:pPr marL="0" indent="0">
              <a:buNone/>
            </a:pPr>
            <a:r>
              <a:rPr lang="en-GB" dirty="0"/>
              <a:t>Questions….. So many questions…</a:t>
            </a:r>
          </a:p>
          <a:p>
            <a:pPr marL="0" indent="0">
              <a:buNone/>
            </a:pPr>
            <a:endParaRPr lang="en-GB" dirty="0"/>
          </a:p>
          <a:p>
            <a:pPr marL="0" indent="0">
              <a:buNone/>
            </a:pPr>
            <a:r>
              <a:rPr lang="en-GB" dirty="0"/>
              <a:t>	When		Why		Who		Where	</a:t>
            </a:r>
          </a:p>
          <a:p>
            <a:pPr marL="0" indent="0">
              <a:buNone/>
            </a:pPr>
            <a:r>
              <a:rPr lang="en-GB" dirty="0"/>
              <a:t>	</a:t>
            </a:r>
          </a:p>
          <a:p>
            <a:pPr marL="0" indent="0">
              <a:buNone/>
            </a:pPr>
            <a:r>
              <a:rPr lang="en-GB" dirty="0"/>
              <a:t>What Next			Was it me			Was it her</a:t>
            </a:r>
          </a:p>
          <a:p>
            <a:pPr marL="0" indent="0">
              <a:buNone/>
            </a:pPr>
            <a:endParaRPr lang="en-GB" dirty="0"/>
          </a:p>
          <a:p>
            <a:pPr marL="0" indent="0">
              <a:buNone/>
            </a:pPr>
            <a:r>
              <a:rPr lang="en-GB" dirty="0"/>
              <a:t>	Was it him			Should be different</a:t>
            </a:r>
          </a:p>
          <a:p>
            <a:pPr lvl="1"/>
            <a:endParaRPr lang="en-GB" dirty="0" smtClean="0"/>
          </a:p>
          <a:p>
            <a:endParaRPr lang="en-GB" dirty="0" smtClean="0"/>
          </a:p>
        </p:txBody>
      </p:sp>
    </p:spTree>
    <p:extLst>
      <p:ext uri="{BB962C8B-B14F-4D97-AF65-F5344CB8AC3E}">
        <p14:creationId xmlns:p14="http://schemas.microsoft.com/office/powerpoint/2010/main" val="31079731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sp>
        <p:nvSpPr>
          <p:cNvPr id="2" name="Text Placeholder 1"/>
          <p:cNvSpPr>
            <a:spLocks noGrp="1"/>
          </p:cNvSpPr>
          <p:nvPr>
            <p:ph type="body" idx="1"/>
          </p:nvPr>
        </p:nvSpPr>
        <p:spPr/>
        <p:txBody>
          <a:bodyPr/>
          <a:lstStyle/>
          <a:p>
            <a:pPr fontAlgn="base"/>
            <a:r>
              <a:rPr lang="en-GB" dirty="0" smtClean="0"/>
              <a:t>Natalie</a:t>
            </a:r>
          </a:p>
          <a:p>
            <a:pPr fontAlgn="base"/>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574" y="1890543"/>
            <a:ext cx="3272790" cy="4363720"/>
          </a:xfrm>
          <a:prstGeom prst="rect">
            <a:avLst/>
          </a:prstGeom>
        </p:spPr>
      </p:pic>
      <p:sp>
        <p:nvSpPr>
          <p:cNvPr id="5" name="TextBox 4"/>
          <p:cNvSpPr txBox="1"/>
          <p:nvPr/>
        </p:nvSpPr>
        <p:spPr>
          <a:xfrm>
            <a:off x="6553200" y="1739137"/>
            <a:ext cx="4556760"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rgbClr val="000000"/>
                </a:solidFill>
                <a:effectLst/>
                <a:uFillTx/>
                <a:latin typeface="+mn-lt"/>
                <a:ea typeface="+mn-ea"/>
                <a:cs typeface="+mn-cs"/>
                <a:sym typeface="Calibri"/>
              </a:rPr>
              <a:t>Born in Darlington</a:t>
            </a:r>
            <a:r>
              <a:rPr kumimoji="0" lang="en-GB" sz="1800" b="0" i="0" u="none" strike="noStrike" cap="none" spc="0" normalizeH="0" dirty="0" smtClean="0">
                <a:ln>
                  <a:noFill/>
                </a:ln>
                <a:solidFill>
                  <a:srgbClr val="000000"/>
                </a:solidFill>
                <a:effectLst/>
                <a:uFillTx/>
                <a:latin typeface="+mn-lt"/>
                <a:ea typeface="+mn-ea"/>
                <a:cs typeface="+mn-cs"/>
                <a:sym typeface="Calibri"/>
              </a:rPr>
              <a:t> and has worked for Durham Constabulary as a police officer for 17 years.</a:t>
            </a:r>
          </a:p>
          <a:p>
            <a:pPr marL="0" marR="0" indent="0" algn="l" defTabSz="457200" rtl="0" fontAlgn="auto" latinLnBrk="0" hangingPunct="0">
              <a:lnSpc>
                <a:spcPct val="100000"/>
              </a:lnSpc>
              <a:spcBef>
                <a:spcPts val="0"/>
              </a:spcBef>
              <a:spcAft>
                <a:spcPts val="0"/>
              </a:spcAft>
              <a:buClrTx/>
              <a:buSzTx/>
              <a:buFontTx/>
              <a:buNone/>
              <a:tabLst/>
            </a:pPr>
            <a:endParaRPr lang="en-GB" baseline="0" dirty="0">
              <a:solidFill>
                <a:srgbClr val="000000"/>
              </a:solidFill>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mn-lt"/>
                <a:ea typeface="+mn-ea"/>
                <a:cs typeface="+mn-cs"/>
                <a:sym typeface="Calibri"/>
              </a:rPr>
              <a:t>7 years ago Natalie lost her father to suicide.  This was unexpected and impacted her greatly.</a:t>
            </a:r>
            <a:r>
              <a:rPr lang="en-US" dirty="0">
                <a:solidFill>
                  <a:srgbClr val="000000"/>
                </a:solidFill>
                <a:sym typeface="Calibri"/>
              </a:rPr>
              <a:t> </a:t>
            </a:r>
            <a:r>
              <a:rPr lang="en-US" dirty="0" smtClean="0">
                <a:solidFill>
                  <a:srgbClr val="000000"/>
                </a:solidFill>
                <a:sym typeface="Calibri"/>
              </a:rPr>
              <a:t> It was hard to process and Natalie found it difficult to discuss with other members of her family as not to raise concern.</a:t>
            </a:r>
          </a:p>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GB" dirty="0" smtClean="0">
                <a:solidFill>
                  <a:srgbClr val="000000"/>
                </a:solidFill>
                <a:sym typeface="Calibri"/>
              </a:rPr>
              <a:t>Found SOBS and went to some group sessions however they were far away.  </a:t>
            </a:r>
          </a:p>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GB" dirty="0" smtClean="0">
                <a:solidFill>
                  <a:srgbClr val="000000"/>
                </a:solidFill>
                <a:sym typeface="Calibri"/>
              </a:rPr>
              <a:t>Found SGSG and attended group sessions.  Once ready Natalie volunteered to be a SOBS facilitator to enhance the presence of SOBS in the region.</a:t>
            </a:r>
            <a:endParaRPr kumimoji="0" lang="en-GB" sz="1800" b="0" i="0" u="none" strike="noStrike" cap="none" spc="0" normalizeH="0" dirty="0" smtClean="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02879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sp>
        <p:nvSpPr>
          <p:cNvPr id="2" name="Text Placeholder 1"/>
          <p:cNvSpPr>
            <a:spLocks noGrp="1"/>
          </p:cNvSpPr>
          <p:nvPr>
            <p:ph type="body" idx="1"/>
          </p:nvPr>
        </p:nvSpPr>
        <p:spPr/>
        <p:txBody>
          <a:bodyPr/>
          <a:lstStyle/>
          <a:p>
            <a:pPr fontAlgn="base"/>
            <a:r>
              <a:rPr lang="en-GB" dirty="0" smtClean="0"/>
              <a:t>Sally</a:t>
            </a:r>
          </a:p>
          <a:p>
            <a:pPr fontAlgn="base"/>
            <a:endParaRPr lang="en-GB" dirty="0"/>
          </a:p>
        </p:txBody>
      </p:sp>
      <p:sp>
        <p:nvSpPr>
          <p:cNvPr id="5" name="TextBox 4"/>
          <p:cNvSpPr txBox="1"/>
          <p:nvPr/>
        </p:nvSpPr>
        <p:spPr>
          <a:xfrm>
            <a:off x="6598920" y="2984838"/>
            <a:ext cx="4556760"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mn-lt"/>
                <a:ea typeface="+mn-ea"/>
                <a:cs typeface="+mn-cs"/>
                <a:sym typeface="Calibri"/>
              </a:rPr>
              <a:t>Sally became involved with SOBS recently through work relationship with Michelle.</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000000"/>
              </a:solidFill>
              <a:sym typeface="Calibri"/>
            </a:endParaRPr>
          </a:p>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mn-lt"/>
                <a:ea typeface="+mn-ea"/>
                <a:cs typeface="+mn-cs"/>
                <a:sym typeface="Calibri"/>
              </a:rPr>
              <a:t>Sally lost a friend and colleague to suicide 10 years ago and wants to help raise awareness of suicide and help support the people who are left behind.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118360"/>
            <a:ext cx="3764280" cy="3764280"/>
          </a:xfrm>
          <a:prstGeom prst="rect">
            <a:avLst/>
          </a:prstGeom>
        </p:spPr>
      </p:pic>
    </p:spTree>
    <p:extLst>
      <p:ext uri="{BB962C8B-B14F-4D97-AF65-F5344CB8AC3E}">
        <p14:creationId xmlns:p14="http://schemas.microsoft.com/office/powerpoint/2010/main" val="11636276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6B393-303E-44DA-BA1A-23F3F5B184FF}"/>
              </a:ext>
            </a:extLst>
          </p:cNvPr>
          <p:cNvSpPr>
            <a:spLocks noGrp="1"/>
          </p:cNvSpPr>
          <p:nvPr>
            <p:ph idx="1"/>
          </p:nvPr>
        </p:nvSpPr>
        <p:spPr>
          <a:xfrm>
            <a:off x="1844214" y="2714481"/>
            <a:ext cx="8503569" cy="1250400"/>
          </a:xfrm>
        </p:spPr>
        <p:txBody>
          <a:bodyPr>
            <a:normAutofit fontScale="32500" lnSpcReduction="20000"/>
          </a:bodyPr>
          <a:lstStyle/>
          <a:p>
            <a:pPr marL="0" indent="0" algn="ctr">
              <a:buNone/>
            </a:pPr>
            <a:r>
              <a:rPr lang="en-GB" sz="17600" dirty="0">
                <a:latin typeface="Calibri" panose="020F0502020204030204" pitchFamily="34" charset="0"/>
                <a:cs typeface="Calibri" panose="020F0502020204030204" pitchFamily="34" charset="0"/>
              </a:rPr>
              <a:t> </a:t>
            </a:r>
            <a:endParaRPr lang="en-GB" sz="17600" dirty="0">
              <a:solidFill>
                <a:srgbClr val="0070C0"/>
              </a:solidFill>
              <a:latin typeface="Calibri" panose="020F0502020204030204" pitchFamily="34" charset="0"/>
              <a:cs typeface="Calibri" panose="020F0502020204030204" pitchFamily="34" charset="0"/>
            </a:endParaRPr>
          </a:p>
          <a:p>
            <a:pPr marL="0" indent="0" algn="ctr">
              <a:buNone/>
            </a:pPr>
            <a:endParaRPr lang="en-GB" sz="2700" dirty="0">
              <a:solidFill>
                <a:srgbClr val="2F1926"/>
              </a:solidFill>
              <a:latin typeface="Calibri" panose="020F0502020204030204" pitchFamily="34" charset="0"/>
              <a:cs typeface="Calibri" panose="020F0502020204030204" pitchFamily="34" charset="0"/>
            </a:endParaRPr>
          </a:p>
          <a:p>
            <a:pPr marL="0" indent="0" algn="ctr">
              <a:buNone/>
            </a:pPr>
            <a:r>
              <a:rPr lang="en-GB" sz="3600" dirty="0">
                <a:solidFill>
                  <a:srgbClr val="2F1926"/>
                </a:solidFill>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graphicFrame>
        <p:nvGraphicFramePr>
          <p:cNvPr id="4" name="Diagram 3">
            <a:extLst>
              <a:ext uri="{FF2B5EF4-FFF2-40B4-BE49-F238E27FC236}">
                <a16:creationId xmlns:a16="http://schemas.microsoft.com/office/drawing/2014/main" id="{3A93F98A-25B4-4DFB-9BBC-C68F9910D930}"/>
              </a:ext>
            </a:extLst>
          </p:cNvPr>
          <p:cNvGraphicFramePr/>
          <p:nvPr>
            <p:extLst>
              <p:ext uri="{D42A27DB-BD31-4B8C-83A1-F6EECF244321}">
                <p14:modId xmlns:p14="http://schemas.microsoft.com/office/powerpoint/2010/main" val="4182380326"/>
              </p:ext>
            </p:extLst>
          </p:nvPr>
        </p:nvGraphicFramePr>
        <p:xfrm>
          <a:off x="5660364" y="1477684"/>
          <a:ext cx="3878317" cy="508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Content Placeholder 3"/>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587759" y="1789212"/>
            <a:ext cx="3263503"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9" name="Content Placeholder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0069" y="2047469"/>
            <a:ext cx="4754562" cy="3550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40243765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sp>
        <p:nvSpPr>
          <p:cNvPr id="2" name="Text Placeholder 1"/>
          <p:cNvSpPr>
            <a:spLocks noGrp="1"/>
          </p:cNvSpPr>
          <p:nvPr>
            <p:ph type="body" idx="1"/>
          </p:nvPr>
        </p:nvSpPr>
        <p:spPr/>
        <p:txBody>
          <a:bodyPr/>
          <a:lstStyle/>
          <a:p>
            <a:pPr fontAlgn="base"/>
            <a:r>
              <a:rPr lang="en-GB" dirty="0" smtClean="0"/>
              <a:t>Michelle</a:t>
            </a:r>
          </a:p>
          <a:p>
            <a:pPr fontAlgn="base"/>
            <a:endParaRPr lang="en-GB" dirty="0"/>
          </a:p>
        </p:txBody>
      </p:sp>
      <p:sp>
        <p:nvSpPr>
          <p:cNvPr id="5" name="TextBox 4"/>
          <p:cNvSpPr txBox="1"/>
          <p:nvPr/>
        </p:nvSpPr>
        <p:spPr>
          <a:xfrm>
            <a:off x="6598920" y="2984838"/>
            <a:ext cx="455676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dirty="0" smtClean="0">
                <a:ln>
                  <a:noFill/>
                </a:ln>
                <a:solidFill>
                  <a:srgbClr val="000000"/>
                </a:solidFill>
                <a:effectLst/>
                <a:uFillTx/>
                <a:latin typeface="+mn-lt"/>
                <a:ea typeface="+mn-ea"/>
                <a:cs typeface="+mn-cs"/>
                <a:sym typeface="Calibri"/>
              </a:rPr>
              <a:t>Michelle became driven to set up a support group in the North East after losing Peter in 2017.  Unexpected – successful and outwardly happy man.  Sociable, stable business, stable relationship.</a:t>
            </a:r>
          </a:p>
          <a:p>
            <a:pPr marL="0" marR="0" indent="0" algn="l" defTabSz="457200" rtl="0" fontAlgn="auto" latinLnBrk="0" hangingPunct="0">
              <a:lnSpc>
                <a:spcPct val="100000"/>
              </a:lnSpc>
              <a:spcBef>
                <a:spcPts val="0"/>
              </a:spcBef>
              <a:spcAft>
                <a:spcPts val="0"/>
              </a:spcAft>
              <a:buClrTx/>
              <a:buSzTx/>
              <a:buFontTx/>
              <a:buNone/>
              <a:tabLst/>
            </a:pPr>
            <a:endParaRPr lang="en-GB" dirty="0">
              <a:solidFill>
                <a:srgbClr val="000000"/>
              </a:solidFill>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GB" dirty="0" smtClean="0">
                <a:solidFill>
                  <a:srgbClr val="000000"/>
                </a:solidFill>
                <a:sym typeface="Calibri"/>
              </a:rPr>
              <a:t>No support for family or friends in the area.</a:t>
            </a:r>
          </a:p>
          <a:p>
            <a:pPr marL="0" marR="0" indent="0" algn="l" defTabSz="457200" rtl="0" fontAlgn="auto" latinLnBrk="0" hangingPunct="0">
              <a:lnSpc>
                <a:spcPct val="100000"/>
              </a:lnSpc>
              <a:spcBef>
                <a:spcPts val="0"/>
              </a:spcBef>
              <a:spcAft>
                <a:spcPts val="0"/>
              </a:spcAft>
              <a:buClrTx/>
              <a:buSzTx/>
              <a:buFontTx/>
              <a:buNone/>
              <a:tabLst/>
            </a:pPr>
            <a:endParaRPr kumimoji="0" lang="en-GB" sz="1800" b="0" i="0" u="none" strike="noStrike" cap="none" spc="0" normalizeH="0" dirty="0">
              <a:ln>
                <a:noFill/>
              </a:ln>
              <a:solidFill>
                <a:srgbClr val="000000"/>
              </a:solidFill>
              <a:effectLst/>
              <a:uFillTx/>
              <a:latin typeface="+mn-lt"/>
              <a:ea typeface="+mn-ea"/>
              <a:cs typeface="+mn-cs"/>
              <a:sym typeface="Calibri"/>
            </a:endParaRPr>
          </a:p>
          <a:p>
            <a:pPr marL="0" marR="0" indent="0" algn="l" defTabSz="457200" rtl="0" fontAlgn="auto" latinLnBrk="0" hangingPunct="0">
              <a:lnSpc>
                <a:spcPct val="100000"/>
              </a:lnSpc>
              <a:spcBef>
                <a:spcPts val="0"/>
              </a:spcBef>
              <a:spcAft>
                <a:spcPts val="0"/>
              </a:spcAft>
              <a:buClrTx/>
              <a:buSzTx/>
              <a:buFontTx/>
              <a:buNone/>
              <a:tabLst/>
            </a:pPr>
            <a:r>
              <a:rPr lang="en-GB" dirty="0" smtClean="0">
                <a:solidFill>
                  <a:srgbClr val="000000"/>
                </a:solidFill>
                <a:sym typeface="Calibri"/>
              </a:rPr>
              <a:t>Began with SGSG until facilitators came forwards.</a:t>
            </a: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1943680" y="2687919"/>
            <a:ext cx="4241330" cy="2386906"/>
          </a:xfrm>
          <a:prstGeom prst="rect">
            <a:avLst/>
          </a:prstGeom>
        </p:spPr>
      </p:pic>
      <p:pic>
        <p:nvPicPr>
          <p:cNvPr id="9" name="Content Placeholder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7161" y="3160812"/>
            <a:ext cx="1980370" cy="2640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1433987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D1EE1-1380-46EB-89C3-FC3149C03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
            <a:ext cx="12192000" cy="1378411"/>
          </a:xfrm>
          <a:prstGeom prst="rect">
            <a:avLst/>
          </a:prstGeom>
        </p:spPr>
      </p:pic>
      <p:sp>
        <p:nvSpPr>
          <p:cNvPr id="4" name="TextBox 3">
            <a:extLst>
              <a:ext uri="{FF2B5EF4-FFF2-40B4-BE49-F238E27FC236}">
                <a16:creationId xmlns:a16="http://schemas.microsoft.com/office/drawing/2014/main" id="{4321EFA9-C5D0-47C2-B3B4-9EA7B5D934D9}"/>
              </a:ext>
            </a:extLst>
          </p:cNvPr>
          <p:cNvSpPr txBox="1"/>
          <p:nvPr/>
        </p:nvSpPr>
        <p:spPr>
          <a:xfrm>
            <a:off x="2050212" y="188469"/>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GB" sz="3200" b="1" kern="0" dirty="0">
                <a:solidFill>
                  <a:srgbClr val="FFFFFF"/>
                </a:solidFill>
                <a:latin typeface="Calibri" panose="020F0502020204030204" pitchFamily="34" charset="0"/>
                <a:cs typeface="Calibri" panose="020F0502020204030204" pitchFamily="34" charset="0"/>
                <a:sym typeface="Calibri"/>
              </a:rPr>
              <a:t>Our Services</a:t>
            </a:r>
            <a:endParaRPr kumimoji="0" lang="en-GB" sz="3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endParaRPr>
          </a:p>
        </p:txBody>
      </p:sp>
      <p:sp>
        <p:nvSpPr>
          <p:cNvPr id="6" name="Text Placeholder 5">
            <a:extLst>
              <a:ext uri="{FF2B5EF4-FFF2-40B4-BE49-F238E27FC236}">
                <a16:creationId xmlns:a16="http://schemas.microsoft.com/office/drawing/2014/main" id="{9305F9A1-9B1A-40B9-8315-C6B0F9E77AA3}"/>
              </a:ext>
            </a:extLst>
          </p:cNvPr>
          <p:cNvSpPr>
            <a:spLocks noGrp="1"/>
          </p:cNvSpPr>
          <p:nvPr>
            <p:ph type="body" sz="half" idx="1"/>
          </p:nvPr>
        </p:nvSpPr>
        <p:spPr>
          <a:xfrm>
            <a:off x="464457" y="1825625"/>
            <a:ext cx="10842171" cy="4351338"/>
          </a:xfrm>
        </p:spPr>
        <p:txBody>
          <a:bodyPr>
            <a:normAutofit/>
          </a:bodyPr>
          <a:lstStyle/>
          <a:p>
            <a:pPr algn="l"/>
            <a:r>
              <a:rPr lang="en-GB" b="1" i="0" dirty="0">
                <a:solidFill>
                  <a:srgbClr val="3A3A3A"/>
                </a:solidFill>
                <a:effectLst/>
                <a:latin typeface="Open Sans" panose="020B0606030504020204" pitchFamily="34" charset="0"/>
              </a:rPr>
              <a:t>Email – write to </a:t>
            </a:r>
            <a:r>
              <a:rPr lang="en-GB" b="1" i="0" dirty="0">
                <a:solidFill>
                  <a:srgbClr val="3A3A3A"/>
                </a:solidFill>
                <a:effectLst/>
                <a:latin typeface="Open Sans" panose="020B0606030504020204" pitchFamily="34" charset="0"/>
                <a:hlinkClick r:id="rId3"/>
              </a:rPr>
              <a:t>email.support@uksobs.org</a:t>
            </a:r>
            <a:endParaRPr lang="en-GB" b="1" i="0" dirty="0">
              <a:solidFill>
                <a:srgbClr val="3A3A3A"/>
              </a:solidFill>
              <a:effectLst/>
              <a:latin typeface="Open Sans" panose="020B0606030504020204" pitchFamily="34" charset="0"/>
            </a:endParaRPr>
          </a:p>
          <a:p>
            <a:pPr algn="l"/>
            <a:endParaRPr lang="en-GB" b="0" i="0" dirty="0">
              <a:solidFill>
                <a:srgbClr val="3A3A3A"/>
              </a:solidFill>
              <a:effectLst/>
              <a:latin typeface="Open Sans" panose="020B0606030504020204" pitchFamily="34" charset="0"/>
            </a:endParaRPr>
          </a:p>
          <a:p>
            <a:pPr algn="l"/>
            <a:r>
              <a:rPr lang="en-GB" b="1" dirty="0">
                <a:solidFill>
                  <a:srgbClr val="3A3A3A"/>
                </a:solidFill>
                <a:latin typeface="Open Sans" panose="020B0606030504020204" pitchFamily="34" charset="0"/>
              </a:rPr>
              <a:t>Support </a:t>
            </a:r>
            <a:r>
              <a:rPr lang="en-GB" b="1" i="0" dirty="0">
                <a:solidFill>
                  <a:srgbClr val="3A3A3A"/>
                </a:solidFill>
                <a:effectLst/>
                <a:latin typeface="Open Sans" panose="020B0606030504020204" pitchFamily="34" charset="0"/>
              </a:rPr>
              <a:t>line – open 9am to 5pm Monday and Tuesday </a:t>
            </a:r>
          </a:p>
          <a:p>
            <a:pPr marL="0" indent="0" algn="l">
              <a:buNone/>
            </a:pPr>
            <a:r>
              <a:rPr lang="en-GB" b="1" i="0" dirty="0">
                <a:solidFill>
                  <a:srgbClr val="3A3A3A"/>
                </a:solidFill>
                <a:effectLst/>
                <a:latin typeface="Open Sans" panose="020B0606030504020204" pitchFamily="34" charset="0"/>
              </a:rPr>
              <a:t>  0300 111 5065</a:t>
            </a:r>
          </a:p>
          <a:p>
            <a:pPr algn="l"/>
            <a:endParaRPr lang="en-GB" b="0" i="0" dirty="0">
              <a:solidFill>
                <a:srgbClr val="3A3A3A"/>
              </a:solidFill>
              <a:effectLst/>
              <a:latin typeface="Open Sans" panose="020B0606030504020204" pitchFamily="34" charset="0"/>
            </a:endParaRPr>
          </a:p>
          <a:p>
            <a:pPr algn="l"/>
            <a:r>
              <a:rPr lang="en-GB" b="1" i="0" dirty="0">
                <a:solidFill>
                  <a:srgbClr val="3A3A3A"/>
                </a:solidFill>
                <a:effectLst/>
                <a:latin typeface="Open Sans" panose="020B0606030504020204" pitchFamily="34" charset="0"/>
              </a:rPr>
              <a:t>bereaveMENt – email </a:t>
            </a:r>
            <a:r>
              <a:rPr lang="en-GB" b="1" i="0" dirty="0">
                <a:solidFill>
                  <a:srgbClr val="3A3A3A"/>
                </a:solidFill>
                <a:effectLst/>
                <a:latin typeface="Open Sans" panose="020B0606030504020204" pitchFamily="34" charset="0"/>
                <a:hlinkClick r:id="rId4"/>
              </a:rPr>
              <a:t>bereaveMENt@uksobs.org</a:t>
            </a:r>
            <a:endParaRPr lang="en-GB" b="1" i="0" dirty="0">
              <a:solidFill>
                <a:srgbClr val="3A3A3A"/>
              </a:solidFill>
              <a:effectLst/>
              <a:latin typeface="Open Sans" panose="020B0606030504020204" pitchFamily="34" charset="0"/>
            </a:endParaRPr>
          </a:p>
          <a:p>
            <a:pPr algn="l"/>
            <a:endParaRPr lang="en-GB" b="0" i="0" dirty="0">
              <a:solidFill>
                <a:srgbClr val="3A3A3A"/>
              </a:solidFill>
              <a:effectLst/>
              <a:latin typeface="Open Sans" panose="020B0606030504020204" pitchFamily="34" charset="0"/>
            </a:endParaRPr>
          </a:p>
          <a:p>
            <a:pPr algn="l"/>
            <a:r>
              <a:rPr lang="en-GB" b="1" i="0" dirty="0" smtClean="0">
                <a:solidFill>
                  <a:srgbClr val="3A3A3A"/>
                </a:solidFill>
                <a:effectLst/>
                <a:latin typeface="Open Sans" panose="020B0606030504020204" pitchFamily="34" charset="0"/>
              </a:rPr>
              <a:t>Teesside SOBS – 07399 593910 Teesside@uksobs.org</a:t>
            </a:r>
            <a:endParaRPr lang="en-GB" b="0" i="0" dirty="0">
              <a:solidFill>
                <a:srgbClr val="3A3A3A"/>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32186057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8C28E1-15E9-7D58-A938-58753AF22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
            <a:ext cx="12192000" cy="1378411"/>
          </a:xfrm>
          <a:prstGeom prst="rect">
            <a:avLst/>
          </a:prstGeom>
        </p:spPr>
      </p:pic>
      <p:sp>
        <p:nvSpPr>
          <p:cNvPr id="5" name="TextBox 4">
            <a:extLst>
              <a:ext uri="{FF2B5EF4-FFF2-40B4-BE49-F238E27FC236}">
                <a16:creationId xmlns:a16="http://schemas.microsoft.com/office/drawing/2014/main" id="{B09AD88F-9DEE-70EB-4F00-551A27A159D5}"/>
              </a:ext>
            </a:extLst>
          </p:cNvPr>
          <p:cNvSpPr txBox="1"/>
          <p:nvPr/>
        </p:nvSpPr>
        <p:spPr>
          <a:xfrm>
            <a:off x="2050212" y="188469"/>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GB" sz="3200" b="1" kern="0" dirty="0">
                <a:solidFill>
                  <a:srgbClr val="FFFFFF"/>
                </a:solidFill>
                <a:latin typeface="Calibri" panose="020F0502020204030204" pitchFamily="34" charset="0"/>
                <a:cs typeface="Calibri" panose="020F0502020204030204" pitchFamily="34" charset="0"/>
                <a:sym typeface="Calibri"/>
              </a:rPr>
              <a:t>Our Services</a:t>
            </a:r>
            <a:endParaRPr kumimoji="0" lang="en-GB" sz="3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endParaRPr>
          </a:p>
        </p:txBody>
      </p:sp>
      <p:sp>
        <p:nvSpPr>
          <p:cNvPr id="6" name="Text Box 2">
            <a:extLst>
              <a:ext uri="{FF2B5EF4-FFF2-40B4-BE49-F238E27FC236}">
                <a16:creationId xmlns:a16="http://schemas.microsoft.com/office/drawing/2014/main" id="{12CACB32-5613-CA73-1E7E-04243DC809D6}"/>
              </a:ext>
            </a:extLst>
          </p:cNvPr>
          <p:cNvSpPr txBox="1">
            <a:spLocks noChangeArrowheads="1"/>
          </p:cNvSpPr>
          <p:nvPr/>
        </p:nvSpPr>
        <p:spPr bwMode="auto">
          <a:xfrm>
            <a:off x="609600" y="1669143"/>
            <a:ext cx="11030857" cy="4789714"/>
          </a:xfrm>
          <a:prstGeom prst="rect">
            <a:avLst/>
          </a:prstGeom>
          <a:solidFill>
            <a:srgbClr val="4472C4">
              <a:lumMod val="20000"/>
              <a:lumOff val="80000"/>
            </a:srgbClr>
          </a:solidFill>
          <a:ln w="12700" cap="flat" cmpd="sng" algn="ctr">
            <a:solidFill>
              <a:srgbClr val="4472C4"/>
            </a:solidFill>
            <a:prstDash val="solid"/>
            <a:miter lim="800000"/>
            <a:headEnd/>
            <a:tailEnd/>
          </a:ln>
          <a:effectLst/>
        </p:spPr>
        <p:txBody>
          <a:bodyPr rot="0" vert="horz" wrap="square" lIns="91440" tIns="45720" rIns="91440" bIns="45720" anchor="t" anchorCtr="0">
            <a:noAutofit/>
          </a:bodyPr>
          <a:lstStyle/>
          <a:p>
            <a:pPr algn="ctr"/>
            <a:r>
              <a:rPr lang="en-GB" sz="2400" b="1" dirty="0">
                <a:effectLst/>
                <a:latin typeface="Calibri" panose="020F0502020204030204" pitchFamily="34" charset="0"/>
                <a:ea typeface="Calibri" panose="020F0502020204030204" pitchFamily="34" charset="0"/>
                <a:cs typeface="Times New Roman" panose="02020603050405020304" pitchFamily="18" charset="0"/>
              </a:rPr>
              <a:t>National Zoom Support Groups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Many Groups now run Zoom Support sessions which are open to all in the UK.</a:t>
            </a:r>
          </a:p>
          <a:p>
            <a:pPr algn="ct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eastbourne@uksobs.org</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1</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st</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&amp; 3</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rd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Wednesday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scottishborders@uksobs.org</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a:t>
            </a:r>
            <a:r>
              <a:rPr lang="en-GB" sz="2400"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nd</a:t>
            </a:r>
            <a:r>
              <a:rPr lang="en-GB" sz="24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Monday 10:30am-12:30pm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watford@uksobs.org</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3</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rd</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Tuesday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bromsgrove@uksobs.org</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3</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rd</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Tuesday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henley-on-thames@uksobs.org</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4</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Wednesday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aylesbury@uksobs.org</a:t>
            </a: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4</a:t>
            </a:r>
            <a:r>
              <a:rPr lang="en-GB" sz="2400" u="sng" baseline="300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Thursday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edinburgh@uksobs.org</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Last</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Thursday</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of</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the</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month</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4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none" strike="noStrike"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100" u="sng"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58729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4DAE31-F9E7-4A56-9347-5D9873DA107E}"/>
              </a:ext>
            </a:extLst>
          </p:cNvPr>
          <p:cNvSpPr>
            <a:spLocks noGrp="1"/>
          </p:cNvSpPr>
          <p:nvPr>
            <p:ph type="body" sz="half" idx="1"/>
          </p:nvPr>
        </p:nvSpPr>
        <p:spPr/>
        <p:txBody>
          <a:bodyPr/>
          <a:lstStyle/>
          <a:p>
            <a:r>
              <a:rPr lang="en-GB" dirty="0"/>
              <a:t>Help is at Hand</a:t>
            </a:r>
          </a:p>
          <a:p>
            <a:r>
              <a:rPr lang="en-GB" dirty="0"/>
              <a:t>Support after Suicide</a:t>
            </a:r>
          </a:p>
          <a:p>
            <a:endParaRPr lang="en-GB" dirty="0"/>
          </a:p>
          <a:p>
            <a:r>
              <a:rPr lang="en-GB" dirty="0"/>
              <a:t>Leaflets</a:t>
            </a:r>
          </a:p>
          <a:p>
            <a:r>
              <a:rPr lang="en-GB" dirty="0"/>
              <a:t>Cards</a:t>
            </a:r>
          </a:p>
          <a:p>
            <a:endParaRPr lang="en-GB" dirty="0"/>
          </a:p>
          <a:p>
            <a:r>
              <a:rPr lang="en-GB" dirty="0"/>
              <a:t>Videos</a:t>
            </a:r>
          </a:p>
          <a:p>
            <a:r>
              <a:rPr lang="en-GB" dirty="0"/>
              <a:t>Poetry</a:t>
            </a:r>
          </a:p>
        </p:txBody>
      </p:sp>
      <p:pic>
        <p:nvPicPr>
          <p:cNvPr id="4" name="Picture 3">
            <a:extLst>
              <a:ext uri="{FF2B5EF4-FFF2-40B4-BE49-F238E27FC236}">
                <a16:creationId xmlns:a16="http://schemas.microsoft.com/office/drawing/2014/main" id="{92BC7B4F-650F-4712-AC7D-1B2F17C1B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
            <a:ext cx="12192000" cy="1378411"/>
          </a:xfrm>
          <a:prstGeom prst="rect">
            <a:avLst/>
          </a:prstGeom>
        </p:spPr>
      </p:pic>
      <p:sp>
        <p:nvSpPr>
          <p:cNvPr id="5" name="TextBox 4">
            <a:extLst>
              <a:ext uri="{FF2B5EF4-FFF2-40B4-BE49-F238E27FC236}">
                <a16:creationId xmlns:a16="http://schemas.microsoft.com/office/drawing/2014/main" id="{9B08EF05-FA9F-4899-A470-1057F8BE99FA}"/>
              </a:ext>
            </a:extLst>
          </p:cNvPr>
          <p:cNvSpPr txBox="1"/>
          <p:nvPr/>
        </p:nvSpPr>
        <p:spPr>
          <a:xfrm>
            <a:off x="2050211" y="96262"/>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lang="en-GB" sz="3200" b="1" kern="0" dirty="0">
                <a:solidFill>
                  <a:srgbClr val="FFFFFF"/>
                </a:solidFill>
                <a:latin typeface="Calibri" panose="020F0502020204030204" pitchFamily="34" charset="0"/>
                <a:cs typeface="Calibri" panose="020F0502020204030204" pitchFamily="34" charset="0"/>
                <a:sym typeface="Calibri"/>
              </a:rPr>
              <a:t>Our Resources</a:t>
            </a:r>
            <a:endParaRPr kumimoji="0" lang="en-GB" sz="3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endParaRPr>
          </a:p>
        </p:txBody>
      </p:sp>
      <p:pic>
        <p:nvPicPr>
          <p:cNvPr id="7" name="Picture 6">
            <a:extLst>
              <a:ext uri="{FF2B5EF4-FFF2-40B4-BE49-F238E27FC236}">
                <a16:creationId xmlns:a16="http://schemas.microsoft.com/office/drawing/2014/main" id="{940509EA-839A-4A33-893D-F65102AF2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025" y="1726406"/>
            <a:ext cx="4549775" cy="4549775"/>
          </a:xfrm>
          <a:prstGeom prst="rect">
            <a:avLst/>
          </a:prstGeom>
        </p:spPr>
      </p:pic>
    </p:spTree>
    <p:extLst>
      <p:ext uri="{BB962C8B-B14F-4D97-AF65-F5344CB8AC3E}">
        <p14:creationId xmlns:p14="http://schemas.microsoft.com/office/powerpoint/2010/main" val="16307306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5710E0-0237-4529-AAC4-B4622F427A67}"/>
              </a:ext>
            </a:extLst>
          </p:cNvPr>
          <p:cNvSpPr>
            <a:spLocks noGrp="1"/>
          </p:cNvSpPr>
          <p:nvPr>
            <p:ph type="body" sz="half" idx="1"/>
          </p:nvPr>
        </p:nvSpPr>
        <p:spPr>
          <a:xfrm>
            <a:off x="838199" y="1825625"/>
            <a:ext cx="9557551" cy="4351338"/>
          </a:xfrm>
        </p:spPr>
        <p:txBody>
          <a:bodyPr/>
          <a:lstStyle/>
          <a:p>
            <a:r>
              <a:rPr lang="en-GB" dirty="0"/>
              <a:t>Volunteer Coordinator (North)</a:t>
            </a:r>
          </a:p>
          <a:p>
            <a:pPr lvl="1"/>
            <a:r>
              <a:rPr lang="en-GB" dirty="0"/>
              <a:t>Phill Abbiss</a:t>
            </a:r>
          </a:p>
          <a:p>
            <a:pPr lvl="1"/>
            <a:r>
              <a:rPr lang="en-GB" dirty="0">
                <a:hlinkClick r:id="rId2"/>
              </a:rPr>
              <a:t>Phill.abbiss@uksobs.org</a:t>
            </a:r>
            <a:endParaRPr lang="en-GB" dirty="0"/>
          </a:p>
          <a:p>
            <a:pPr lvl="1"/>
            <a:r>
              <a:rPr lang="en-GB" dirty="0"/>
              <a:t>07535 854860</a:t>
            </a:r>
          </a:p>
          <a:p>
            <a:pPr lvl="1"/>
            <a:endParaRPr lang="en-GB" dirty="0"/>
          </a:p>
          <a:p>
            <a:r>
              <a:rPr lang="en-GB" dirty="0"/>
              <a:t>National Office</a:t>
            </a:r>
          </a:p>
          <a:p>
            <a:pPr lvl="1"/>
            <a:r>
              <a:rPr lang="en-GB" dirty="0">
                <a:hlinkClick r:id="rId3"/>
              </a:rPr>
              <a:t>volunteering@uksobs.org</a:t>
            </a:r>
            <a:endParaRPr lang="en-GB" dirty="0"/>
          </a:p>
          <a:p>
            <a:pPr lvl="1"/>
            <a:r>
              <a:rPr lang="en-GB" dirty="0"/>
              <a:t>0115 944 1117</a:t>
            </a:r>
          </a:p>
        </p:txBody>
      </p:sp>
      <p:pic>
        <p:nvPicPr>
          <p:cNvPr id="4" name="Picture 3">
            <a:extLst>
              <a:ext uri="{FF2B5EF4-FFF2-40B4-BE49-F238E27FC236}">
                <a16:creationId xmlns:a16="http://schemas.microsoft.com/office/drawing/2014/main" id="{87582D87-E8BD-4826-B072-C5ADEB323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sp>
        <p:nvSpPr>
          <p:cNvPr id="5" name="TextBox 4">
            <a:extLst>
              <a:ext uri="{FF2B5EF4-FFF2-40B4-BE49-F238E27FC236}">
                <a16:creationId xmlns:a16="http://schemas.microsoft.com/office/drawing/2014/main" id="{660828FC-D9FA-4477-8301-BE3488156BB2}"/>
              </a:ext>
            </a:extLst>
          </p:cNvPr>
          <p:cNvSpPr txBox="1"/>
          <p:nvPr/>
        </p:nvSpPr>
        <p:spPr>
          <a:xfrm>
            <a:off x="2050212" y="188469"/>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Contact Details</a:t>
            </a:r>
            <a:endParaRPr kumimoji="0" lang="en-GB" sz="3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22137929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5710E0-0237-4529-AAC4-B4622F427A67}"/>
              </a:ext>
            </a:extLst>
          </p:cNvPr>
          <p:cNvSpPr>
            <a:spLocks noGrp="1"/>
          </p:cNvSpPr>
          <p:nvPr>
            <p:ph type="body" sz="half" idx="1"/>
          </p:nvPr>
        </p:nvSpPr>
        <p:spPr>
          <a:xfrm>
            <a:off x="838199" y="1825625"/>
            <a:ext cx="9557551" cy="4351338"/>
          </a:xfrm>
        </p:spPr>
        <p:txBody>
          <a:bodyPr/>
          <a:lstStyle/>
          <a:p>
            <a:pPr marL="0" indent="0">
              <a:buNone/>
            </a:pPr>
            <a:endParaRPr lang="en-GB" dirty="0"/>
          </a:p>
        </p:txBody>
      </p:sp>
      <p:pic>
        <p:nvPicPr>
          <p:cNvPr id="4" name="Picture 3">
            <a:extLst>
              <a:ext uri="{FF2B5EF4-FFF2-40B4-BE49-F238E27FC236}">
                <a16:creationId xmlns:a16="http://schemas.microsoft.com/office/drawing/2014/main" id="{87582D87-E8BD-4826-B072-C5ADEB323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039" y="1687010"/>
            <a:ext cx="4475922" cy="4489953"/>
          </a:xfrm>
          <a:prstGeom prst="rect">
            <a:avLst/>
          </a:prstGeom>
        </p:spPr>
      </p:pic>
    </p:spTree>
    <p:extLst>
      <p:ext uri="{BB962C8B-B14F-4D97-AF65-F5344CB8AC3E}">
        <p14:creationId xmlns:p14="http://schemas.microsoft.com/office/powerpoint/2010/main" val="27477846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6B393-303E-44DA-BA1A-23F3F5B184FF}"/>
              </a:ext>
            </a:extLst>
          </p:cNvPr>
          <p:cNvSpPr>
            <a:spLocks noGrp="1"/>
          </p:cNvSpPr>
          <p:nvPr>
            <p:ph idx="1"/>
          </p:nvPr>
        </p:nvSpPr>
        <p:spPr>
          <a:xfrm>
            <a:off x="1844214" y="2714481"/>
            <a:ext cx="8503569" cy="1250400"/>
          </a:xfrm>
        </p:spPr>
        <p:txBody>
          <a:bodyPr>
            <a:normAutofit fontScale="32500" lnSpcReduction="20000"/>
          </a:bodyPr>
          <a:lstStyle/>
          <a:p>
            <a:pPr marL="0" indent="0" algn="ctr">
              <a:buNone/>
            </a:pPr>
            <a:r>
              <a:rPr lang="en-GB" sz="17600" dirty="0">
                <a:latin typeface="Calibri" panose="020F0502020204030204" pitchFamily="34" charset="0"/>
                <a:cs typeface="Calibri" panose="020F0502020204030204" pitchFamily="34" charset="0"/>
              </a:rPr>
              <a:t> </a:t>
            </a:r>
            <a:endParaRPr lang="en-GB" sz="17600" dirty="0">
              <a:solidFill>
                <a:srgbClr val="0070C0"/>
              </a:solidFill>
              <a:latin typeface="Calibri" panose="020F0502020204030204" pitchFamily="34" charset="0"/>
              <a:cs typeface="Calibri" panose="020F0502020204030204" pitchFamily="34" charset="0"/>
            </a:endParaRPr>
          </a:p>
          <a:p>
            <a:pPr marL="0" indent="0" algn="ctr">
              <a:buNone/>
            </a:pPr>
            <a:endParaRPr lang="en-GB" sz="2700" dirty="0">
              <a:solidFill>
                <a:srgbClr val="2F1926"/>
              </a:solidFill>
              <a:latin typeface="Calibri" panose="020F0502020204030204" pitchFamily="34" charset="0"/>
              <a:cs typeface="Calibri" panose="020F0502020204030204" pitchFamily="34" charset="0"/>
            </a:endParaRPr>
          </a:p>
          <a:p>
            <a:pPr marL="0" indent="0" algn="ctr">
              <a:buNone/>
            </a:pPr>
            <a:r>
              <a:rPr lang="en-GB" sz="3600" dirty="0">
                <a:solidFill>
                  <a:srgbClr val="2F1926"/>
                </a:solidFill>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a:solidFill>
                  <a:srgbClr val="FFFFFF"/>
                </a:solidFill>
                <a:latin typeface="Calibri" panose="020F0502020204030204" pitchFamily="34" charset="0"/>
                <a:cs typeface="Calibri" panose="020F0502020204030204" pitchFamily="34" charset="0"/>
                <a:sym typeface="Calibri"/>
              </a:rPr>
              <a:t>Who Are We?</a:t>
            </a: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graphicFrame>
        <p:nvGraphicFramePr>
          <p:cNvPr id="4" name="Diagram 3">
            <a:extLst>
              <a:ext uri="{FF2B5EF4-FFF2-40B4-BE49-F238E27FC236}">
                <a16:creationId xmlns:a16="http://schemas.microsoft.com/office/drawing/2014/main" id="{3A93F98A-25B4-4DFB-9BBC-C68F9910D930}"/>
              </a:ext>
            </a:extLst>
          </p:cNvPr>
          <p:cNvGraphicFramePr/>
          <p:nvPr>
            <p:extLst>
              <p:ext uri="{D42A27DB-BD31-4B8C-83A1-F6EECF244321}">
                <p14:modId xmlns:p14="http://schemas.microsoft.com/office/powerpoint/2010/main" val="716434946"/>
              </p:ext>
            </p:extLst>
          </p:nvPr>
        </p:nvGraphicFramePr>
        <p:xfrm>
          <a:off x="5660364" y="1477684"/>
          <a:ext cx="3878317" cy="508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2B0FB718-6832-4E58-B5E3-E957063111DD}"/>
              </a:ext>
            </a:extLst>
          </p:cNvPr>
          <p:cNvPicPr>
            <a:picLocks noChangeAspect="1"/>
          </p:cNvPicPr>
          <p:nvPr/>
        </p:nvPicPr>
        <p:blipFill rotWithShape="1">
          <a:blip r:embed="rId9">
            <a:extLst>
              <a:ext uri="{28A0092B-C50C-407E-A947-70E740481C1C}">
                <a14:useLocalDpi xmlns:a14="http://schemas.microsoft.com/office/drawing/2010/main" val="0"/>
              </a:ext>
            </a:extLst>
          </a:blip>
          <a:srcRect l="40296" t="29389" r="40980" b="29924"/>
          <a:stretch/>
        </p:blipFill>
        <p:spPr>
          <a:xfrm>
            <a:off x="1278384" y="2062836"/>
            <a:ext cx="2995747" cy="3544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93120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D4B01C1-2BC4-4712-A99E-3C5011E553DB}"/>
              </a:ext>
            </a:extLst>
          </p:cNvPr>
          <p:cNvPicPr>
            <a:picLocks noGrp="1" noChangeAspect="1"/>
          </p:cNvPicPr>
          <p:nvPr>
            <p:ph sz="quarter"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409950" y="1910623"/>
            <a:ext cx="5715000" cy="2343150"/>
          </a:xfrm>
        </p:spPr>
      </p:pic>
      <p:sp>
        <p:nvSpPr>
          <p:cNvPr id="4" name="Slide Number Placeholder 3">
            <a:extLst>
              <a:ext uri="{FF2B5EF4-FFF2-40B4-BE49-F238E27FC236}">
                <a16:creationId xmlns:a16="http://schemas.microsoft.com/office/drawing/2014/main" id="{D9BB9A8B-CDA2-45B7-BCB4-E72DD48C436A}"/>
              </a:ext>
            </a:extLst>
          </p:cNvPr>
          <p:cNvSpPr>
            <a:spLocks noGrp="1"/>
          </p:cNvSpPr>
          <p:nvPr>
            <p:ph type="sldNum" sz="quarter" idx="15"/>
          </p:nvPr>
        </p:nvSpPr>
        <p:spPr>
          <a:xfrm>
            <a:off x="9953752" y="6498336"/>
            <a:ext cx="609600" cy="260604"/>
          </a:xfrm>
          <a:prstGeom prst="rect">
            <a:avLst/>
          </a:prstGeom>
        </p:spPr>
        <p:txBody>
          <a:bodyPr vert="horz" rtlCol="0" anchor="ctr"/>
          <a:lstStyle>
            <a:defPPr>
              <a:defRPr lang="en-US"/>
            </a:defPPr>
            <a:lvl1pPr marL="0" algn="ctr" defTabSz="914400" rtl="0" eaLnBrk="1" latinLnBrk="0" hangingPunct="1">
              <a:defRPr kumimoji="0" sz="105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BB5E19-F10A-4C2F-BF6F-11C513378A2E}" type="slidenum">
              <a:rPr lang="en-US">
                <a:solidFill>
                  <a:srgbClr val="FFFFFF"/>
                </a:solidFill>
                <a:latin typeface="Calibri"/>
                <a:cs typeface="Calibri"/>
                <a:sym typeface="Calibri"/>
              </a:rPr>
              <a:pPr/>
              <a:t>3</a:t>
            </a:fld>
            <a:endParaRPr lang="en-US" dirty="0">
              <a:solidFill>
                <a:srgbClr val="FFFFFF"/>
              </a:solidFill>
              <a:latin typeface="Calibri"/>
              <a:cs typeface="Calibri"/>
              <a:sym typeface="Calibri"/>
            </a:endParaRPr>
          </a:p>
        </p:txBody>
      </p:sp>
      <p:pic>
        <p:nvPicPr>
          <p:cNvPr id="10" name="Picture 9">
            <a:extLst>
              <a:ext uri="{FF2B5EF4-FFF2-40B4-BE49-F238E27FC236}">
                <a16:creationId xmlns:a16="http://schemas.microsoft.com/office/drawing/2014/main" id="{4EE903E8-2D17-4649-8B71-3E255059DDE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67250" y="4806223"/>
            <a:ext cx="2857500" cy="1600200"/>
          </a:xfrm>
          <a:prstGeom prst="rect">
            <a:avLst/>
          </a:prstGeom>
          <a:noFill/>
          <a:ln>
            <a:noFill/>
          </a:ln>
        </p:spPr>
      </p:pic>
      <p:pic>
        <p:nvPicPr>
          <p:cNvPr id="1030" name="Picture 6" descr="Clipart person ambassador, Clipart person ambassador Transparent FREE for  download on WebStockReview 2020">
            <a:extLst>
              <a:ext uri="{FF2B5EF4-FFF2-40B4-BE49-F238E27FC236}">
                <a16:creationId xmlns:a16="http://schemas.microsoft.com/office/drawing/2014/main" id="{E235D0CA-BFCC-4CA3-A3BB-D4174CC4F9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4907" y="460795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DD1A424-9775-4A5D-97E1-F6DC58ED5C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
            <a:ext cx="12192000" cy="1276349"/>
          </a:xfrm>
          <a:prstGeom prst="rect">
            <a:avLst/>
          </a:prstGeom>
        </p:spPr>
      </p:pic>
      <p:sp>
        <p:nvSpPr>
          <p:cNvPr id="9" name="TextBox 8">
            <a:extLst>
              <a:ext uri="{FF2B5EF4-FFF2-40B4-BE49-F238E27FC236}">
                <a16:creationId xmlns:a16="http://schemas.microsoft.com/office/drawing/2014/main" id="{277EEB81-45CD-4D8F-BBCF-CAF50F354022}"/>
              </a:ext>
            </a:extLst>
          </p:cNvPr>
          <p:cNvSpPr txBox="1"/>
          <p:nvPr/>
        </p:nvSpPr>
        <p:spPr>
          <a:xfrm>
            <a:off x="3733800" y="296383"/>
            <a:ext cx="4724400" cy="1015663"/>
          </a:xfrm>
          <a:prstGeom prst="rect">
            <a:avLst/>
          </a:prstGeom>
          <a:noFill/>
        </p:spPr>
        <p:txBody>
          <a:bodyPr wrap="square">
            <a:spAutoFit/>
          </a:bodyPr>
          <a:lstStyle/>
          <a:p>
            <a:pPr algn="ctr" defTabSz="457200" hangingPunct="0"/>
            <a:r>
              <a:rPr lang="en-GB" sz="3200" b="1" kern="0" dirty="0">
                <a:solidFill>
                  <a:srgbClr val="FFFFFF"/>
                </a:solidFill>
                <a:latin typeface="Calibri" panose="020F0502020204030204" pitchFamily="34" charset="0"/>
                <a:cs typeface="Calibri" panose="020F0502020204030204" pitchFamily="34" charset="0"/>
                <a:sym typeface="Calibri"/>
              </a:rPr>
              <a:t>Who Are We?</a:t>
            </a: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pic>
        <p:nvPicPr>
          <p:cNvPr id="1032" name="Picture 8" descr="Free Office Desk Clipart, Download Free Clip Art, Free Clip Art on Clipart  Library">
            <a:extLst>
              <a:ext uri="{FF2B5EF4-FFF2-40B4-BE49-F238E27FC236}">
                <a16:creationId xmlns:a16="http://schemas.microsoft.com/office/drawing/2014/main" id="{2C768C2E-40B1-4240-9428-0B128C7E86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929" y="4253773"/>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818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a:xfrm>
            <a:off x="9953752" y="6498336"/>
            <a:ext cx="609600" cy="260604"/>
          </a:xfrm>
          <a:prstGeom prst="rect">
            <a:avLst/>
          </a:prstGeom>
        </p:spPr>
        <p:txBody>
          <a:bodyPr vert="horz" rtlCol="0" anchor="ctr"/>
          <a:lstStyle>
            <a:defPPr>
              <a:defRPr lang="en-US"/>
            </a:defPPr>
            <a:lvl1pPr marL="0" algn="ctr" defTabSz="914400" rtl="0" eaLnBrk="1" latinLnBrk="0" hangingPunct="1">
              <a:defRPr kumimoji="0" sz="105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BB5E19-F10A-4C2F-BF6F-11C513378A2E}" type="slidenum">
              <a:rPr kumimoji="0" lang="en-US" sz="1050" b="1" i="0" u="none" strike="noStrike" kern="120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50" b="1" i="0" u="none" strike="noStrike" kern="1200" cap="none" spc="0" normalizeH="0" baseline="0" noProof="0" dirty="0">
              <a:ln>
                <a:noFill/>
              </a:ln>
              <a:solidFill>
                <a:srgbClr val="FFFFFF"/>
              </a:solidFill>
              <a:effectLst/>
              <a:uLnTx/>
              <a:uFillTx/>
              <a:latin typeface="Calibri"/>
              <a:cs typeface="Calibri"/>
              <a:sym typeface="Calibri"/>
            </a:endParaRPr>
          </a:p>
        </p:txBody>
      </p:sp>
      <p:pic>
        <p:nvPicPr>
          <p:cNvPr id="11" name="Picture 10">
            <a:extLst>
              <a:ext uri="{FF2B5EF4-FFF2-40B4-BE49-F238E27FC236}">
                <a16:creationId xmlns:a16="http://schemas.microsoft.com/office/drawing/2014/main" id="{91732F21-4E78-4CCD-B907-38BC169DB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sp>
        <p:nvSpPr>
          <p:cNvPr id="12" name="TextBox 11">
            <a:extLst>
              <a:ext uri="{FF2B5EF4-FFF2-40B4-BE49-F238E27FC236}">
                <a16:creationId xmlns:a16="http://schemas.microsoft.com/office/drawing/2014/main" id="{E14DB20C-427B-4D8F-982F-4E599B9671E9}"/>
              </a:ext>
            </a:extLst>
          </p:cNvPr>
          <p:cNvSpPr txBox="1"/>
          <p:nvPr/>
        </p:nvSpPr>
        <p:spPr>
          <a:xfrm>
            <a:off x="2250070" y="395386"/>
            <a:ext cx="769186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Our Services</a:t>
            </a:r>
            <a:endParaRPr kumimoji="0" lang="en-GB" sz="3200" b="0" i="0" u="none" strike="noStrike" kern="0" cap="none" spc="0" normalizeH="0" baseline="0" noProof="0" dirty="0">
              <a:ln>
                <a:noFill/>
              </a:ln>
              <a:solidFill>
                <a:srgbClr val="FFFFFF"/>
              </a:solidFill>
              <a:effectLst/>
              <a:uLnTx/>
              <a:uFillTx/>
              <a:latin typeface="Calibri"/>
              <a:cs typeface="Calibri"/>
              <a:sym typeface="Calibri"/>
            </a:endParaRPr>
          </a:p>
        </p:txBody>
      </p:sp>
      <p:graphicFrame>
        <p:nvGraphicFramePr>
          <p:cNvPr id="7" name="Diagram 6">
            <a:extLst>
              <a:ext uri="{FF2B5EF4-FFF2-40B4-BE49-F238E27FC236}">
                <a16:creationId xmlns:a16="http://schemas.microsoft.com/office/drawing/2014/main" id="{4E4F5BEE-0EDE-4935-A5AC-E564248E45C0}"/>
              </a:ext>
            </a:extLst>
          </p:cNvPr>
          <p:cNvGraphicFramePr/>
          <p:nvPr>
            <p:extLst>
              <p:ext uri="{D42A27DB-BD31-4B8C-83A1-F6EECF244321}">
                <p14:modId xmlns:p14="http://schemas.microsoft.com/office/powerpoint/2010/main" val="1712957152"/>
              </p:ext>
            </p:extLst>
          </p:nvPr>
        </p:nvGraphicFramePr>
        <p:xfrm>
          <a:off x="2048184" y="1533309"/>
          <a:ext cx="8095632" cy="48086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4210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84827A-802D-47E8-B5EB-E59984B1B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sp>
        <p:nvSpPr>
          <p:cNvPr id="6" name="Slide Number Placeholder 5"/>
          <p:cNvSpPr>
            <a:spLocks noGrp="1"/>
          </p:cNvSpPr>
          <p:nvPr>
            <p:ph type="sldNum" sz="quarter" idx="15"/>
          </p:nvPr>
        </p:nvSpPr>
        <p:spPr>
          <a:xfrm>
            <a:off x="9953752" y="6498336"/>
            <a:ext cx="609600" cy="260604"/>
          </a:xfrm>
          <a:prstGeom prst="rect">
            <a:avLst/>
          </a:prstGeom>
        </p:spPr>
        <p:txBody>
          <a:bodyPr vert="horz" rtlCol="0" anchor="ctr"/>
          <a:lstStyle>
            <a:defPPr>
              <a:defRPr lang="en-US"/>
            </a:defPPr>
            <a:lvl1pPr marL="0" algn="ctr" defTabSz="914400" rtl="0" eaLnBrk="1" latinLnBrk="0" hangingPunct="1">
              <a:defRPr kumimoji="0" sz="105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BB5E19-F10A-4C2F-BF6F-11C513378A2E}" type="slidenum">
              <a:rPr kumimoji="0" lang="en-US" sz="1050" b="1" i="0" u="none" strike="noStrike" kern="120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50" b="1" i="0" u="none" strike="noStrike" kern="1200" cap="none" spc="0" normalizeH="0" baseline="0" noProof="0" dirty="0">
              <a:ln>
                <a:noFill/>
              </a:ln>
              <a:solidFill>
                <a:srgbClr val="FFFFFF"/>
              </a:solidFill>
              <a:effectLst/>
              <a:uLnTx/>
              <a:uFillTx/>
              <a:latin typeface="Calibri"/>
              <a:cs typeface="Calibri"/>
              <a:sym typeface="Calibri"/>
            </a:endParaRPr>
          </a:p>
        </p:txBody>
      </p:sp>
      <p:sp>
        <p:nvSpPr>
          <p:cNvPr id="3" name="TextBox 2">
            <a:extLst>
              <a:ext uri="{FF2B5EF4-FFF2-40B4-BE49-F238E27FC236}">
                <a16:creationId xmlns:a16="http://schemas.microsoft.com/office/drawing/2014/main" id="{DD64D3D9-3004-40B0-A70E-F70465E391A6}"/>
              </a:ext>
            </a:extLst>
          </p:cNvPr>
          <p:cNvSpPr txBox="1"/>
          <p:nvPr/>
        </p:nvSpPr>
        <p:spPr>
          <a:xfrm>
            <a:off x="2050211" y="259119"/>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Support Services</a:t>
            </a:r>
          </a:p>
        </p:txBody>
      </p:sp>
      <p:graphicFrame>
        <p:nvGraphicFramePr>
          <p:cNvPr id="9" name="Chart 8">
            <a:extLst>
              <a:ext uri="{FF2B5EF4-FFF2-40B4-BE49-F238E27FC236}">
                <a16:creationId xmlns:a16="http://schemas.microsoft.com/office/drawing/2014/main" id="{227625B9-93B6-42A9-A8D0-411A911394AA}"/>
              </a:ext>
            </a:extLst>
          </p:cNvPr>
          <p:cNvGraphicFramePr>
            <a:graphicFrameLocks/>
          </p:cNvGraphicFramePr>
          <p:nvPr/>
        </p:nvGraphicFramePr>
        <p:xfrm>
          <a:off x="1628648" y="1390650"/>
          <a:ext cx="9039352" cy="5467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4930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88B4C1-7475-445D-93DA-F4FB41D4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sp>
        <p:nvSpPr>
          <p:cNvPr id="6" name="Slide Number Placeholder 5"/>
          <p:cNvSpPr>
            <a:spLocks noGrp="1"/>
          </p:cNvSpPr>
          <p:nvPr>
            <p:ph type="sldNum" sz="quarter" idx="15"/>
          </p:nvPr>
        </p:nvSpPr>
        <p:spPr>
          <a:xfrm>
            <a:off x="9953752" y="6498336"/>
            <a:ext cx="609600" cy="260604"/>
          </a:xfrm>
          <a:prstGeom prst="rect">
            <a:avLst/>
          </a:prstGeom>
        </p:spPr>
        <p:txBody>
          <a:bodyPr vert="horz" rtlCol="0" anchor="ctr"/>
          <a:lstStyle>
            <a:defPPr>
              <a:defRPr lang="en-US"/>
            </a:defPPr>
            <a:lvl1pPr marL="0" algn="ctr" defTabSz="914400" rtl="0" eaLnBrk="1" latinLnBrk="0" hangingPunct="1">
              <a:defRPr kumimoji="0" sz="105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BB5E19-F10A-4C2F-BF6F-11C513378A2E}" type="slidenum">
              <a:rPr kumimoji="0" lang="en-US" sz="1050" b="1" i="0" u="none" strike="noStrike" kern="120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50" b="1" i="0" u="none" strike="noStrike" kern="1200" cap="none" spc="0" normalizeH="0" baseline="0" noProof="0" dirty="0">
              <a:ln>
                <a:noFill/>
              </a:ln>
              <a:solidFill>
                <a:srgbClr val="FFFFFF"/>
              </a:solidFill>
              <a:effectLst/>
              <a:uLnTx/>
              <a:uFillTx/>
              <a:latin typeface="Calibri"/>
              <a:cs typeface="Calibri"/>
              <a:sym typeface="Calibri"/>
            </a:endParaRPr>
          </a:p>
        </p:txBody>
      </p:sp>
      <p:sp>
        <p:nvSpPr>
          <p:cNvPr id="3" name="TextBox 2">
            <a:extLst>
              <a:ext uri="{FF2B5EF4-FFF2-40B4-BE49-F238E27FC236}">
                <a16:creationId xmlns:a16="http://schemas.microsoft.com/office/drawing/2014/main" id="{DD64D3D9-3004-40B0-A70E-F70465E391A6}"/>
              </a:ext>
            </a:extLst>
          </p:cNvPr>
          <p:cNvSpPr txBox="1"/>
          <p:nvPr/>
        </p:nvSpPr>
        <p:spPr>
          <a:xfrm>
            <a:off x="2050211" y="234633"/>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Website  </a:t>
            </a:r>
          </a:p>
        </p:txBody>
      </p:sp>
      <p:graphicFrame>
        <p:nvGraphicFramePr>
          <p:cNvPr id="10" name="Chart 9">
            <a:extLst>
              <a:ext uri="{FF2B5EF4-FFF2-40B4-BE49-F238E27FC236}">
                <a16:creationId xmlns:a16="http://schemas.microsoft.com/office/drawing/2014/main" id="{A4B40738-52B6-4D33-BDA9-4BACC854F7F1}"/>
              </a:ext>
            </a:extLst>
          </p:cNvPr>
          <p:cNvGraphicFramePr>
            <a:graphicFrameLocks/>
          </p:cNvGraphicFramePr>
          <p:nvPr/>
        </p:nvGraphicFramePr>
        <p:xfrm>
          <a:off x="1628649" y="1210963"/>
          <a:ext cx="4722185" cy="5412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A5CE02A-468E-4351-9CD1-B50D389AB0E2}"/>
              </a:ext>
            </a:extLst>
          </p:cNvPr>
          <p:cNvGraphicFramePr>
            <a:graphicFrameLocks/>
          </p:cNvGraphicFramePr>
          <p:nvPr/>
        </p:nvGraphicFramePr>
        <p:xfrm>
          <a:off x="6560979" y="2122197"/>
          <a:ext cx="3747541" cy="26136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379992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2B225C-2763-4963-A8A4-BD688CFC7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2"/>
            <a:ext cx="12192000" cy="1378411"/>
          </a:xfrm>
          <a:prstGeom prst="rect">
            <a:avLst/>
          </a:prstGeom>
        </p:spPr>
      </p:pic>
      <p:sp>
        <p:nvSpPr>
          <p:cNvPr id="6" name="Slide Number Placeholder 5"/>
          <p:cNvSpPr>
            <a:spLocks noGrp="1"/>
          </p:cNvSpPr>
          <p:nvPr>
            <p:ph type="sldNum" sz="quarter" idx="15"/>
          </p:nvPr>
        </p:nvSpPr>
        <p:spPr>
          <a:xfrm>
            <a:off x="9953752" y="6498336"/>
            <a:ext cx="609600" cy="260604"/>
          </a:xfrm>
          <a:prstGeom prst="rect">
            <a:avLst/>
          </a:prstGeom>
        </p:spPr>
        <p:txBody>
          <a:bodyPr vert="horz" rtlCol="0" anchor="ctr"/>
          <a:lstStyle>
            <a:defPPr>
              <a:defRPr lang="en-US"/>
            </a:defPPr>
            <a:lvl1pPr marL="0" algn="ctr" defTabSz="914400" rtl="0" eaLnBrk="1" latinLnBrk="0" hangingPunct="1">
              <a:defRPr kumimoji="0" sz="105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BBB5E19-F10A-4C2F-BF6F-11C513378A2E}" type="slidenum">
              <a:rPr kumimoji="0" lang="en-US" sz="1050" b="1" i="0" u="none" strike="noStrike" kern="120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50" b="1" i="0" u="none" strike="noStrike" kern="1200" cap="none" spc="0" normalizeH="0" baseline="0" noProof="0" dirty="0">
              <a:ln>
                <a:noFill/>
              </a:ln>
              <a:solidFill>
                <a:srgbClr val="FFFFFF"/>
              </a:solidFill>
              <a:effectLst/>
              <a:uLnTx/>
              <a:uFillTx/>
              <a:latin typeface="Calibri"/>
              <a:cs typeface="Calibri"/>
              <a:sym typeface="Calibri"/>
            </a:endParaRPr>
          </a:p>
        </p:txBody>
      </p:sp>
      <p:sp>
        <p:nvSpPr>
          <p:cNvPr id="3" name="TextBox 2">
            <a:extLst>
              <a:ext uri="{FF2B5EF4-FFF2-40B4-BE49-F238E27FC236}">
                <a16:creationId xmlns:a16="http://schemas.microsoft.com/office/drawing/2014/main" id="{DD64D3D9-3004-40B0-A70E-F70465E391A6}"/>
              </a:ext>
            </a:extLst>
          </p:cNvPr>
          <p:cNvSpPr txBox="1"/>
          <p:nvPr/>
        </p:nvSpPr>
        <p:spPr>
          <a:xfrm>
            <a:off x="2050212" y="178497"/>
            <a:ext cx="8091577" cy="584775"/>
          </a:xfrm>
          <a:prstGeom prst="rect">
            <a:avLst/>
          </a:prstGeom>
          <a:noFill/>
        </p:spPr>
        <p:txBody>
          <a:bodyPr wrap="square">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rPr>
              <a:t>Social Media Following</a:t>
            </a:r>
            <a:endParaRPr kumimoji="0" lang="en-GB" sz="36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Calibri"/>
            </a:endParaRPr>
          </a:p>
        </p:txBody>
      </p:sp>
      <p:graphicFrame>
        <p:nvGraphicFramePr>
          <p:cNvPr id="7" name="Chart 6">
            <a:extLst>
              <a:ext uri="{FF2B5EF4-FFF2-40B4-BE49-F238E27FC236}">
                <a16:creationId xmlns:a16="http://schemas.microsoft.com/office/drawing/2014/main" id="{D2AECA2A-69F8-42C3-B4E4-1B6F0D4AC8EB}"/>
              </a:ext>
            </a:extLst>
          </p:cNvPr>
          <p:cNvGraphicFramePr>
            <a:graphicFrameLocks/>
          </p:cNvGraphicFramePr>
          <p:nvPr/>
        </p:nvGraphicFramePr>
        <p:xfrm>
          <a:off x="1524001" y="1276350"/>
          <a:ext cx="9143999" cy="55816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8820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graphicFrame>
        <p:nvGraphicFramePr>
          <p:cNvPr id="4" name="Diagram 3">
            <a:extLst>
              <a:ext uri="{FF2B5EF4-FFF2-40B4-BE49-F238E27FC236}">
                <a16:creationId xmlns:a16="http://schemas.microsoft.com/office/drawing/2014/main" id="{3A93F98A-25B4-4DFB-9BBC-C68F9910D930}"/>
              </a:ext>
            </a:extLst>
          </p:cNvPr>
          <p:cNvGraphicFramePr/>
          <p:nvPr>
            <p:extLst/>
          </p:nvPr>
        </p:nvGraphicFramePr>
        <p:xfrm>
          <a:off x="5660364" y="1477684"/>
          <a:ext cx="3878317" cy="508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idx="1"/>
          </p:nvPr>
        </p:nvSpPr>
        <p:spPr/>
        <p:txBody>
          <a:bodyPr/>
          <a:lstStyle/>
          <a:p>
            <a:r>
              <a:rPr lang="en-GB" dirty="0" smtClean="0"/>
              <a:t>Teesside Branch started in January 2022 – based in Norton</a:t>
            </a:r>
          </a:p>
          <a:p>
            <a:pPr lvl="1"/>
            <a:r>
              <a:rPr lang="en-GB" dirty="0" smtClean="0"/>
              <a:t>Evolved from Suicide Grief Support Group which began in March 2019</a:t>
            </a:r>
          </a:p>
          <a:p>
            <a:pPr lvl="1"/>
            <a:r>
              <a:rPr lang="en-GB" dirty="0" smtClean="0"/>
              <a:t>Three facilitators</a:t>
            </a:r>
          </a:p>
          <a:p>
            <a:pPr lvl="2"/>
            <a:r>
              <a:rPr lang="en-GB" dirty="0" smtClean="0"/>
              <a:t>Myself</a:t>
            </a:r>
          </a:p>
          <a:p>
            <a:pPr lvl="2"/>
            <a:r>
              <a:rPr lang="en-GB" dirty="0" smtClean="0"/>
              <a:t>Natalie</a:t>
            </a:r>
          </a:p>
          <a:p>
            <a:pPr lvl="2"/>
            <a:r>
              <a:rPr lang="en-GB" dirty="0" smtClean="0"/>
              <a:t>Sally</a:t>
            </a:r>
          </a:p>
          <a:p>
            <a:r>
              <a:rPr lang="en-GB" dirty="0" smtClean="0"/>
              <a:t>Since starting the support group we have provided a safe space for around 100 people.</a:t>
            </a:r>
          </a:p>
        </p:txBody>
      </p:sp>
    </p:spTree>
    <p:extLst>
      <p:ext uri="{BB962C8B-B14F-4D97-AF65-F5344CB8AC3E}">
        <p14:creationId xmlns:p14="http://schemas.microsoft.com/office/powerpoint/2010/main" val="326451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15D30-B024-4B17-A7BF-8521015BE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29"/>
            <a:ext cx="12192000" cy="1250401"/>
          </a:xfrm>
          <a:prstGeom prst="rect">
            <a:avLst/>
          </a:prstGeom>
        </p:spPr>
      </p:pic>
      <p:sp>
        <p:nvSpPr>
          <p:cNvPr id="10" name="TextBox 9">
            <a:extLst>
              <a:ext uri="{FF2B5EF4-FFF2-40B4-BE49-F238E27FC236}">
                <a16:creationId xmlns:a16="http://schemas.microsoft.com/office/drawing/2014/main" id="{C6656185-FDE9-47CC-95C7-8C5790C5FC80}"/>
              </a:ext>
            </a:extLst>
          </p:cNvPr>
          <p:cNvSpPr txBox="1"/>
          <p:nvPr/>
        </p:nvSpPr>
        <p:spPr>
          <a:xfrm>
            <a:off x="3733799" y="294327"/>
            <a:ext cx="4724400" cy="1015663"/>
          </a:xfrm>
          <a:prstGeom prst="rect">
            <a:avLst/>
          </a:prstGeom>
          <a:noFill/>
        </p:spPr>
        <p:txBody>
          <a:bodyPr wrap="square">
            <a:spAutoFit/>
          </a:bodyPr>
          <a:lstStyle/>
          <a:p>
            <a:pPr algn="ctr" defTabSz="457200" hangingPunct="0"/>
            <a:r>
              <a:rPr lang="en-GB" sz="3200" b="1" kern="0" dirty="0" smtClean="0">
                <a:solidFill>
                  <a:srgbClr val="FFFFFF"/>
                </a:solidFill>
                <a:latin typeface="Calibri" panose="020F0502020204030204" pitchFamily="34" charset="0"/>
                <a:cs typeface="Calibri" panose="020F0502020204030204" pitchFamily="34" charset="0"/>
                <a:sym typeface="Calibri"/>
              </a:rPr>
              <a:t>Teesside SOBS</a:t>
            </a:r>
            <a:endParaRPr lang="en-GB" sz="3200" b="1" kern="0" dirty="0">
              <a:solidFill>
                <a:srgbClr val="FFFFFF"/>
              </a:solidFill>
              <a:latin typeface="Calibri" panose="020F0502020204030204" pitchFamily="34" charset="0"/>
              <a:cs typeface="Calibri" panose="020F0502020204030204" pitchFamily="34" charset="0"/>
              <a:sym typeface="Calibri"/>
            </a:endParaRPr>
          </a:p>
          <a:p>
            <a:pPr algn="ctr" defTabSz="457200" hangingPunct="0"/>
            <a:r>
              <a:rPr lang="en-GB" sz="2800" kern="0" dirty="0">
                <a:solidFill>
                  <a:srgbClr val="FFFFFF"/>
                </a:solidFill>
                <a:latin typeface="Calibri" panose="020F0502020204030204" pitchFamily="34" charset="0"/>
                <a:cs typeface="Calibri" panose="020F0502020204030204" pitchFamily="34" charset="0"/>
                <a:sym typeface="Calibri"/>
              </a:rPr>
              <a:t> </a:t>
            </a:r>
            <a:endParaRPr lang="en-GB" sz="2400" kern="0" dirty="0">
              <a:solidFill>
                <a:srgbClr val="FFFFFF"/>
              </a:solidFill>
              <a:latin typeface="Calibri" panose="020F0502020204030204" pitchFamily="34" charset="0"/>
              <a:cs typeface="Calibri" panose="020F0502020204030204" pitchFamily="34" charset="0"/>
              <a:sym typeface="Calibri"/>
            </a:endParaRPr>
          </a:p>
        </p:txBody>
      </p:sp>
      <p:graphicFrame>
        <p:nvGraphicFramePr>
          <p:cNvPr id="4" name="Diagram 3">
            <a:extLst>
              <a:ext uri="{FF2B5EF4-FFF2-40B4-BE49-F238E27FC236}">
                <a16:creationId xmlns:a16="http://schemas.microsoft.com/office/drawing/2014/main" id="{3A93F98A-25B4-4DFB-9BBC-C68F9910D930}"/>
              </a:ext>
            </a:extLst>
          </p:cNvPr>
          <p:cNvGraphicFramePr/>
          <p:nvPr>
            <p:extLst/>
          </p:nvPr>
        </p:nvGraphicFramePr>
        <p:xfrm>
          <a:off x="5660364" y="1477684"/>
          <a:ext cx="3878317" cy="5085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idx="1"/>
          </p:nvPr>
        </p:nvSpPr>
        <p:spPr/>
        <p:txBody>
          <a:bodyPr>
            <a:normAutofit/>
          </a:bodyPr>
          <a:lstStyle/>
          <a:p>
            <a:r>
              <a:rPr lang="en-GB" dirty="0" smtClean="0"/>
              <a:t>For every person who dies by suicide at east 6 people are directly impacted and usually many more.  </a:t>
            </a:r>
            <a:endParaRPr lang="en-GB" dirty="0"/>
          </a:p>
          <a:p>
            <a:pPr lvl="1"/>
            <a:r>
              <a:rPr lang="en-GB" dirty="0" smtClean="0"/>
              <a:t>Ripple effect – can impact over 100 people</a:t>
            </a:r>
          </a:p>
          <a:p>
            <a:pPr lvl="1"/>
            <a:r>
              <a:rPr lang="en-GB" dirty="0" smtClean="0"/>
              <a:t>Minimum of 1500 people in the North East without Support</a:t>
            </a:r>
          </a:p>
          <a:p>
            <a:pPr lvl="1"/>
            <a:r>
              <a:rPr lang="en-GB" dirty="0" smtClean="0"/>
              <a:t>North East has the highest rate of suicide of any other region in the UK with 14.1 deaths by suicide per 100,000 people.</a:t>
            </a:r>
          </a:p>
          <a:p>
            <a:r>
              <a:rPr lang="en-GB" dirty="0"/>
              <a:t>T</a:t>
            </a:r>
            <a:r>
              <a:rPr lang="en-GB" dirty="0" smtClean="0"/>
              <a:t>hose </a:t>
            </a:r>
            <a:r>
              <a:rPr lang="en-GB" dirty="0"/>
              <a:t>who have lost through suicide are 1.6 times more likely to have suicidal thoughts, 2.9 times more likely to have a plan for suicide, and 3.7 times more likely to have made a suicide attempt themselves.</a:t>
            </a:r>
          </a:p>
          <a:p>
            <a:pPr lvl="1"/>
            <a:endParaRPr lang="en-GB" dirty="0" smtClean="0"/>
          </a:p>
          <a:p>
            <a:endParaRPr lang="en-GB" dirty="0" smtClean="0"/>
          </a:p>
        </p:txBody>
      </p:sp>
    </p:spTree>
    <p:extLst>
      <p:ext uri="{BB962C8B-B14F-4D97-AF65-F5344CB8AC3E}">
        <p14:creationId xmlns:p14="http://schemas.microsoft.com/office/powerpoint/2010/main" val="31730636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981</Words>
  <Application>Microsoft Office PowerPoint</Application>
  <PresentationFormat>Widescreen</PresentationFormat>
  <Paragraphs>185</Paragraphs>
  <Slides>19</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Open Sans</vt:lpstr>
      <vt:lpstr>Symbol</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Survivors of Bereavement by Suicide SoBS</dc:creator>
  <cp:lastModifiedBy>McCluskey, Michelle {DEUK~Burgess Hill}</cp:lastModifiedBy>
  <cp:revision>17</cp:revision>
  <dcterms:created xsi:type="dcterms:W3CDTF">2022-03-01T12:58:07Z</dcterms:created>
  <dcterms:modified xsi:type="dcterms:W3CDTF">2022-11-08T14:38:14Z</dcterms:modified>
</cp:coreProperties>
</file>